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y="5143500" cx="9144000"/>
  <p:notesSz cx="6858000" cy="9144000"/>
  <p:embeddedFontLst>
    <p:embeddedFont>
      <p:font typeface="Anaheim"/>
      <p:regular r:id="rId79"/>
    </p:embeddedFont>
    <p:embeddedFont>
      <p:font typeface="Barlow Condensed ExtraBold"/>
      <p:bold r:id="rId80"/>
      <p:boldItalic r:id="rId81"/>
    </p:embeddedFont>
    <p:embeddedFont>
      <p:font typeface="Overpass Mono"/>
      <p:regular r:id="rId82"/>
      <p:bold r:id="rId83"/>
    </p:embeddedFont>
    <p:embeddedFont>
      <p:font typeface="Fira Code"/>
      <p:regular r:id="rId84"/>
      <p:bold r:id="rId85"/>
    </p:embeddedFont>
    <p:embeddedFont>
      <p:font typeface="Barlow"/>
      <p:regular r:id="rId86"/>
      <p:bold r:id="rId87"/>
      <p:italic r:id="rId88"/>
      <p:boldItalic r:id="rId89"/>
    </p:embeddedFont>
    <p:embeddedFont>
      <p:font typeface="Overpass Mono Medium"/>
      <p:regular r:id="rId90"/>
      <p:bold r:id="rId91"/>
    </p:embeddedFont>
    <p:embeddedFont>
      <p:font typeface="Overpass Mono SemiBold"/>
      <p:regular r:id="rId92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FiraCode-regular.fntdata"/><Relationship Id="rId83" Type="http://schemas.openxmlformats.org/officeDocument/2006/relationships/font" Target="fonts/OverpassMono-bold.fntdata"/><Relationship Id="rId42" Type="http://schemas.openxmlformats.org/officeDocument/2006/relationships/slide" Target="slides/slide38.xml"/><Relationship Id="rId86" Type="http://schemas.openxmlformats.org/officeDocument/2006/relationships/font" Target="fonts/Barlow-regular.fntdata"/><Relationship Id="rId41" Type="http://schemas.openxmlformats.org/officeDocument/2006/relationships/slide" Target="slides/slide37.xml"/><Relationship Id="rId85" Type="http://schemas.openxmlformats.org/officeDocument/2006/relationships/font" Target="fonts/FiraCode-bold.fntdata"/><Relationship Id="rId44" Type="http://schemas.openxmlformats.org/officeDocument/2006/relationships/slide" Target="slides/slide40.xml"/><Relationship Id="rId88" Type="http://schemas.openxmlformats.org/officeDocument/2006/relationships/font" Target="fonts/Barlow-italic.fntdata"/><Relationship Id="rId43" Type="http://schemas.openxmlformats.org/officeDocument/2006/relationships/slide" Target="slides/slide39.xml"/><Relationship Id="rId87" Type="http://schemas.openxmlformats.org/officeDocument/2006/relationships/font" Target="fonts/Barlow-bold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Barlow-boldItalic.fntdata"/><Relationship Id="rId80" Type="http://schemas.openxmlformats.org/officeDocument/2006/relationships/font" Target="fonts/BarlowCondensedExtraBold-bold.fntdata"/><Relationship Id="rId82" Type="http://schemas.openxmlformats.org/officeDocument/2006/relationships/font" Target="fonts/OverpassMono-regular.fntdata"/><Relationship Id="rId81" Type="http://schemas.openxmlformats.org/officeDocument/2006/relationships/font" Target="fonts/BarlowCondensedExtra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Anaheim-regular.fntdata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OverpassMonoMedium-bold.fntdata"/><Relationship Id="rId90" Type="http://schemas.openxmlformats.org/officeDocument/2006/relationships/font" Target="fonts/OverpassMonoMedium-regular.fntdata"/><Relationship Id="rId93" Type="http://schemas.openxmlformats.org/officeDocument/2006/relationships/font" Target="fonts/OverpassMonoSemiBold-bold.fntdata"/><Relationship Id="rId92" Type="http://schemas.openxmlformats.org/officeDocument/2006/relationships/font" Target="fonts/OverpassMonoSemiBold-regular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c076d69f4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c076d69f4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16aa693358_0_3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16aa693358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6aa693358_0_3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6aa693358_0_3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c4a7f9448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c4a7f9448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c4a7f94486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c4a7f9448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c076d69f4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c076d69f4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6aa6933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16aa6933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16aa69335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16aa69335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c3181049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c3181049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c31810490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c31810490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31810490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c31810490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16aa69335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16aa69335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16aa693358_0_3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16aa693358_0_3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16aa693358_0_3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16aa693358_0_3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16aa693358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16aa693358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16aa693358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16aa693358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16aa693358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16aa693358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16aa693358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16aa693358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16aa693358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16aa693358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16aa693358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16aa693358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6aa693358_0_1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6aa693358_0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16aa693358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16aa693358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16aa693358_0_2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16aa693358_0_2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16aa693358_0_3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16aa693358_0_3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c31810490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c31810490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16aa693358_0_3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16aa693358_0_3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16aa693358_0_3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16aa693358_0_3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16aa693358_0_3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16aa693358_0_3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1727ff2b0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21727ff2b0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1727ff2b0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1727ff2b0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b6052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2b6052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1727ff2b0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1727ff2b0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1727ff2b0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1727ff2b0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1727ff2b0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1727ff2b0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1727ff2b0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21727ff2b0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1727ff2b0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21727ff2b0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1727ff2b0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21727ff2b0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1727ff2b0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21727ff2b0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c076d69f4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c076d69f4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1727ff2b0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1727ff2b0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1727ff2b0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1727ff2b0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0a9c6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a0a9c6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21727ff2b0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21727ff2b0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1727ff2b00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1727ff2b00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1727ff2b00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21727ff2b0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1727ff2b00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1727ff2b00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1727ff2b00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1727ff2b00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1727ff2b0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21727ff2b0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1c076d69f4a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1c076d69f4a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21727ff2b00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21727ff2b00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1727ff2b00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21727ff2b00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21727ff2b00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21727ff2b00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c4a7f9448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c4a7f9448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1727ff2b00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1727ff2b00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1727ff2b00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21727ff2b00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21727ff2b00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21727ff2b00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21727ff2b0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21727ff2b0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42b6052e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42b6052e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142b6052ef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142b6052ef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078aa2d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2078aa2d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1727ff2b00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21727ff2b00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21727ff2b00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21727ff2b00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078aa2d6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078aa2d6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2b6052efb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2b6052efb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2078aa2d6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2078aa2d6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2078aa2d6f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2078aa2d6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1d140ed15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1d140ed15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22d40e308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22d40e308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bb3434e5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bb3434e5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037110ea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037110ea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quare.github.io/retrofit/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iana.org/assignments/http-status-codes/http-status-codes.xhtml#http-status-codes-1" TargetMode="External"/><Relationship Id="rId4" Type="http://schemas.openxmlformats.org/officeDocument/2006/relationships/image" Target="../media/image1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geeksforgeeks.org/annotations-in-java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public-apis/public-api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jsonformatter.org/json-pretty-print" TargetMode="External"/><Relationship Id="rId4" Type="http://schemas.openxmlformats.org/officeDocument/2006/relationships/hyperlink" Target="https://randomfox.ca/floof/" TargetMode="External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api.adviceslip.com/advic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quare.github.io/retrofi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 I have this awesome API i want to use, </a:t>
            </a:r>
            <a:endParaRPr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How do i consume it? 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#10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/>
          <p:nvPr/>
        </p:nvSpPr>
        <p:spPr>
          <a:xfrm>
            <a:off x="8458723" y="10407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4"/>
          <p:cNvSpPr/>
          <p:nvPr/>
        </p:nvSpPr>
        <p:spPr>
          <a:xfrm>
            <a:off x="8305372" y="51814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Retrofit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Dependency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6" name="Google Shape;446;p34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47" name="Google Shape;447;p34"/>
          <p:cNvSpPr txBox="1"/>
          <p:nvPr/>
        </p:nvSpPr>
        <p:spPr>
          <a:xfrm>
            <a:off x="433350" y="448367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https://square.github.io/retrofit/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48" name="Google Shape;4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10925"/>
            <a:ext cx="8839200" cy="132777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4"/>
          <p:cNvSpPr txBox="1"/>
          <p:nvPr/>
        </p:nvSpPr>
        <p:spPr>
          <a:xfrm>
            <a:off x="519425" y="23107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2.9.0 is the latest as of 07-03-2023</a:t>
            </a:r>
            <a:endParaRPr i="1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0" name="Google Shape;450;p34"/>
          <p:cNvSpPr txBox="1"/>
          <p:nvPr/>
        </p:nvSpPr>
        <p:spPr>
          <a:xfrm>
            <a:off x="433350" y="4061088"/>
            <a:ext cx="5901600" cy="384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3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'com.squareup.retrofit2:retrofit:2.9.0'</a:t>
            </a:r>
            <a:endParaRPr sz="16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"/>
          <p:cNvSpPr/>
          <p:nvPr/>
        </p:nvSpPr>
        <p:spPr>
          <a:xfrm>
            <a:off x="8458723" y="10407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5"/>
          <p:cNvSpPr/>
          <p:nvPr/>
        </p:nvSpPr>
        <p:spPr>
          <a:xfrm>
            <a:off x="8305372" y="51814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Converter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3" name="Google Shape;463;p35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64" name="Google Shape;4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88" y="1200788"/>
            <a:ext cx="8134826" cy="263854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5"/>
          <p:cNvSpPr txBox="1"/>
          <p:nvPr/>
        </p:nvSpPr>
        <p:spPr>
          <a:xfrm>
            <a:off x="491800" y="4088150"/>
            <a:ext cx="6970200" cy="523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'com.squareup.retrofit2:converter-gson:2.9.0'  </a:t>
            </a:r>
            <a:r>
              <a:rPr i="1" lang="en" sz="1100">
                <a:solidFill>
                  <a:srgbClr val="5C6370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GSON</a:t>
            </a:r>
            <a:endParaRPr i="1" sz="11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"/>
          <p:cNvSpPr/>
          <p:nvPr/>
        </p:nvSpPr>
        <p:spPr>
          <a:xfrm>
            <a:off x="8458723" y="10407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8305372" y="51814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Converter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78" name="Google Shape;478;p36"/>
          <p:cNvGrpSpPr/>
          <p:nvPr/>
        </p:nvGrpSpPr>
        <p:grpSpPr>
          <a:xfrm>
            <a:off x="398975" y="1377763"/>
            <a:ext cx="8450802" cy="2484454"/>
            <a:chOff x="398975" y="1377763"/>
            <a:chExt cx="8450802" cy="2484454"/>
          </a:xfrm>
        </p:grpSpPr>
        <p:pic>
          <p:nvPicPr>
            <p:cNvPr id="479" name="Google Shape;479;p36"/>
            <p:cNvPicPr preferRelativeResize="0"/>
            <p:nvPr/>
          </p:nvPicPr>
          <p:blipFill rotWithShape="1">
            <a:blip r:embed="rId3">
              <a:alphaModFix/>
            </a:blip>
            <a:srcRect b="12789" l="51770" r="0" t="26828"/>
            <a:stretch/>
          </p:blipFill>
          <p:spPr>
            <a:xfrm>
              <a:off x="4439525" y="2280341"/>
              <a:ext cx="4410252" cy="158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36"/>
            <p:cNvSpPr/>
            <p:nvPr/>
          </p:nvSpPr>
          <p:spPr>
            <a:xfrm>
              <a:off x="398975" y="2394688"/>
              <a:ext cx="1811700" cy="1467300"/>
            </a:xfrm>
            <a:prstGeom prst="cube">
              <a:avLst>
                <a:gd fmla="val 25000" name="adj"/>
              </a:avLst>
            </a:prstGeom>
            <a:solidFill>
              <a:srgbClr val="CC783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Objekt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(Kotlin)</a:t>
              </a:r>
              <a:endParaRPr/>
            </a:p>
          </p:txBody>
        </p:sp>
        <p:sp>
          <p:nvSpPr>
            <p:cNvPr id="481" name="Google Shape;481;p36"/>
            <p:cNvSpPr txBox="1"/>
            <p:nvPr/>
          </p:nvSpPr>
          <p:spPr>
            <a:xfrm>
              <a:off x="2933000" y="1377763"/>
              <a:ext cx="66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89CA78"/>
                  </a:solidFill>
                  <a:latin typeface="Overpass Mono SemiBold"/>
                  <a:ea typeface="Overpass Mono SemiBold"/>
                  <a:cs typeface="Overpass Mono SemiBold"/>
                  <a:sym typeface="Overpass Mono SemiBold"/>
                </a:rPr>
                <a:t>GSON</a:t>
              </a:r>
              <a:endParaRPr>
                <a:solidFill>
                  <a:srgbClr val="89CA78"/>
                </a:solidFill>
                <a:latin typeface="Overpass Mono SemiBold"/>
                <a:ea typeface="Overpass Mono SemiBold"/>
                <a:cs typeface="Overpass Mono SemiBold"/>
                <a:sym typeface="Overpass Mono SemiBold"/>
              </a:endParaRPr>
            </a:p>
          </p:txBody>
        </p:sp>
        <p:cxnSp>
          <p:nvCxnSpPr>
            <p:cNvPr id="482" name="Google Shape;482;p36"/>
            <p:cNvCxnSpPr>
              <a:stCxn id="479" idx="0"/>
              <a:endCxn id="481" idx="3"/>
            </p:cNvCxnSpPr>
            <p:nvPr/>
          </p:nvCxnSpPr>
          <p:spPr>
            <a:xfrm flipH="1" rot="5400000">
              <a:off x="4769051" y="404741"/>
              <a:ext cx="702600" cy="30486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36"/>
            <p:cNvCxnSpPr>
              <a:stCxn id="481" idx="1"/>
              <a:endCxn id="480" idx="0"/>
            </p:cNvCxnSpPr>
            <p:nvPr/>
          </p:nvCxnSpPr>
          <p:spPr>
            <a:xfrm flipH="1">
              <a:off x="1488200" y="1577863"/>
              <a:ext cx="1444800" cy="8169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84" name="Google Shape;484;p36"/>
            <p:cNvSpPr txBox="1"/>
            <p:nvPr/>
          </p:nvSpPr>
          <p:spPr>
            <a:xfrm>
              <a:off x="2568950" y="1728938"/>
              <a:ext cx="139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89CA78"/>
                  </a:solidFill>
                  <a:latin typeface="Anaheim"/>
                  <a:ea typeface="Anaheim"/>
                  <a:cs typeface="Anaheim"/>
                  <a:sym typeface="Anaheim"/>
                </a:rPr>
                <a:t>(Converter)</a:t>
              </a:r>
              <a:endParaRPr i="1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7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7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7"/>
          <p:cNvSpPr txBox="1"/>
          <p:nvPr>
            <p:ph idx="2" type="subTitle"/>
          </p:nvPr>
        </p:nvSpPr>
        <p:spPr>
          <a:xfrm>
            <a:off x="506800" y="3036800"/>
            <a:ext cx="30141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 behöver vi för att arbeta med ‘Fetch’ och ‘Requests’ med JSON + Kotlin inom Android Studio!</a:t>
            </a:r>
            <a:endParaRPr/>
          </a:p>
        </p:txBody>
      </p:sp>
      <p:sp>
        <p:nvSpPr>
          <p:cNvPr id="492" name="Google Shape;492;p37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Retrofit + GSON, </a:t>
            </a:r>
            <a:r>
              <a:rPr lang="en" sz="1200"/>
              <a:t>glöm inte att inkludera dessa inom build.gradle!</a:t>
            </a:r>
            <a:endParaRPr sz="1200"/>
          </a:p>
        </p:txBody>
      </p:sp>
      <p:sp>
        <p:nvSpPr>
          <p:cNvPr id="493" name="Google Shape;493;p37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494" name="Google Shape;494;p37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495" name="Google Shape;4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8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511" name="Google Shape;511;p38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512" name="Google Shape;512;p38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38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38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38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38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38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8" name="Google Shape;518;p38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519" name="Google Shape;519;p38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38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522" name="Google Shape;522;p38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38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525" name="Google Shape;525;p38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7" name="Google Shape;5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528" name="Google Shape;5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Service &amp; 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they?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Requests…?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60" y="671000"/>
            <a:ext cx="5089349" cy="36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0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Överblick</a:t>
            </a:r>
            <a:endParaRPr/>
          </a:p>
        </p:txBody>
      </p:sp>
      <p:sp>
        <p:nvSpPr>
          <p:cNvPr id="540" name="Google Shape;540;p40"/>
          <p:cNvSpPr/>
          <p:nvPr/>
        </p:nvSpPr>
        <p:spPr>
          <a:xfrm>
            <a:off x="1746676" y="471002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0"/>
          <p:cNvSpPr/>
          <p:nvPr/>
        </p:nvSpPr>
        <p:spPr>
          <a:xfrm>
            <a:off x="1930176" y="471002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0"/>
          <p:cNvSpPr/>
          <p:nvPr/>
        </p:nvSpPr>
        <p:spPr>
          <a:xfrm>
            <a:off x="2113242" y="471002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0"/>
          <p:cNvSpPr/>
          <p:nvPr/>
        </p:nvSpPr>
        <p:spPr>
          <a:xfrm>
            <a:off x="2296742" y="4710459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0"/>
          <p:cNvSpPr/>
          <p:nvPr/>
        </p:nvSpPr>
        <p:spPr>
          <a:xfrm>
            <a:off x="2479809" y="4710459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0"/>
          <p:cNvSpPr/>
          <p:nvPr/>
        </p:nvSpPr>
        <p:spPr>
          <a:xfrm>
            <a:off x="2663759" y="4710459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0"/>
          <p:cNvSpPr/>
          <p:nvPr/>
        </p:nvSpPr>
        <p:spPr>
          <a:xfrm>
            <a:off x="2847259" y="4710459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0"/>
          <p:cNvSpPr/>
          <p:nvPr/>
        </p:nvSpPr>
        <p:spPr>
          <a:xfrm>
            <a:off x="3030325" y="4710892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0"/>
          <p:cNvSpPr/>
          <p:nvPr/>
        </p:nvSpPr>
        <p:spPr>
          <a:xfrm>
            <a:off x="3209909" y="4710892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0"/>
          <p:cNvSpPr/>
          <p:nvPr/>
        </p:nvSpPr>
        <p:spPr>
          <a:xfrm>
            <a:off x="3386028" y="4710892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0"/>
          <p:cNvSpPr/>
          <p:nvPr/>
        </p:nvSpPr>
        <p:spPr>
          <a:xfrm>
            <a:off x="3922182" y="4711325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0"/>
          <p:cNvSpPr/>
          <p:nvPr/>
        </p:nvSpPr>
        <p:spPr>
          <a:xfrm>
            <a:off x="4097868" y="4711776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0"/>
          <p:cNvSpPr/>
          <p:nvPr/>
        </p:nvSpPr>
        <p:spPr>
          <a:xfrm>
            <a:off x="4273969" y="4711776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0"/>
          <p:cNvSpPr/>
          <p:nvPr/>
        </p:nvSpPr>
        <p:spPr>
          <a:xfrm>
            <a:off x="1539261" y="4772954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0"/>
          <p:cNvSpPr/>
          <p:nvPr/>
        </p:nvSpPr>
        <p:spPr>
          <a:xfrm>
            <a:off x="1948871" y="477264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0"/>
          <p:cNvSpPr/>
          <p:nvPr/>
        </p:nvSpPr>
        <p:spPr>
          <a:xfrm>
            <a:off x="2141068" y="4772642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0"/>
          <p:cNvSpPr/>
          <p:nvPr/>
        </p:nvSpPr>
        <p:spPr>
          <a:xfrm>
            <a:off x="2333716" y="4773075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0"/>
          <p:cNvSpPr/>
          <p:nvPr/>
        </p:nvSpPr>
        <p:spPr>
          <a:xfrm>
            <a:off x="2526780" y="4773075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2719410" y="4773075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0"/>
          <p:cNvSpPr/>
          <p:nvPr/>
        </p:nvSpPr>
        <p:spPr>
          <a:xfrm>
            <a:off x="3104256" y="4773508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0"/>
          <p:cNvSpPr/>
          <p:nvPr/>
        </p:nvSpPr>
        <p:spPr>
          <a:xfrm>
            <a:off x="3289921" y="4773508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0"/>
          <p:cNvSpPr/>
          <p:nvPr/>
        </p:nvSpPr>
        <p:spPr>
          <a:xfrm>
            <a:off x="3853917" y="4773941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0"/>
          <p:cNvSpPr/>
          <p:nvPr/>
        </p:nvSpPr>
        <p:spPr>
          <a:xfrm>
            <a:off x="4039167" y="4774392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0"/>
          <p:cNvSpPr/>
          <p:nvPr/>
        </p:nvSpPr>
        <p:spPr>
          <a:xfrm>
            <a:off x="4223966" y="4774392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0"/>
          <p:cNvSpPr/>
          <p:nvPr/>
        </p:nvSpPr>
        <p:spPr>
          <a:xfrm>
            <a:off x="1469686" y="496267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0"/>
          <p:cNvSpPr/>
          <p:nvPr/>
        </p:nvSpPr>
        <p:spPr>
          <a:xfrm>
            <a:off x="1779284" y="496267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0"/>
          <p:cNvSpPr/>
          <p:nvPr/>
        </p:nvSpPr>
        <p:spPr>
          <a:xfrm>
            <a:off x="1999757" y="4962674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0"/>
          <p:cNvSpPr/>
          <p:nvPr/>
        </p:nvSpPr>
        <p:spPr>
          <a:xfrm>
            <a:off x="2219780" y="4963107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0"/>
          <p:cNvSpPr/>
          <p:nvPr/>
        </p:nvSpPr>
        <p:spPr>
          <a:xfrm>
            <a:off x="201390" y="4964207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0"/>
          <p:cNvSpPr/>
          <p:nvPr/>
        </p:nvSpPr>
        <p:spPr>
          <a:xfrm>
            <a:off x="3864347" y="4964406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0"/>
          <p:cNvSpPr/>
          <p:nvPr/>
        </p:nvSpPr>
        <p:spPr>
          <a:xfrm>
            <a:off x="4076990" y="4964406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0"/>
          <p:cNvSpPr/>
          <p:nvPr/>
        </p:nvSpPr>
        <p:spPr>
          <a:xfrm>
            <a:off x="4290065" y="4964839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0"/>
          <p:cNvSpPr/>
          <p:nvPr/>
        </p:nvSpPr>
        <p:spPr>
          <a:xfrm>
            <a:off x="4503573" y="4964839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0"/>
          <p:cNvSpPr/>
          <p:nvPr/>
        </p:nvSpPr>
        <p:spPr>
          <a:xfrm>
            <a:off x="1373864" y="48359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0"/>
          <p:cNvSpPr/>
          <p:nvPr/>
        </p:nvSpPr>
        <p:spPr>
          <a:xfrm>
            <a:off x="2009754" y="483525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0"/>
          <p:cNvSpPr/>
          <p:nvPr/>
        </p:nvSpPr>
        <p:spPr>
          <a:xfrm>
            <a:off x="2211516" y="4835691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0"/>
          <p:cNvSpPr/>
          <p:nvPr/>
        </p:nvSpPr>
        <p:spPr>
          <a:xfrm>
            <a:off x="2414161" y="4835691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0"/>
          <p:cNvSpPr/>
          <p:nvPr/>
        </p:nvSpPr>
        <p:spPr>
          <a:xfrm>
            <a:off x="2615489" y="4835691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0"/>
          <p:cNvSpPr/>
          <p:nvPr/>
        </p:nvSpPr>
        <p:spPr>
          <a:xfrm>
            <a:off x="574038" y="4837224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0"/>
          <p:cNvSpPr/>
          <p:nvPr/>
        </p:nvSpPr>
        <p:spPr>
          <a:xfrm>
            <a:off x="775366" y="4837224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0"/>
          <p:cNvSpPr/>
          <p:nvPr/>
        </p:nvSpPr>
        <p:spPr>
          <a:xfrm>
            <a:off x="973662" y="4837224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0"/>
          <p:cNvSpPr/>
          <p:nvPr/>
        </p:nvSpPr>
        <p:spPr>
          <a:xfrm>
            <a:off x="3410822" y="4836575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0"/>
          <p:cNvSpPr/>
          <p:nvPr/>
        </p:nvSpPr>
        <p:spPr>
          <a:xfrm>
            <a:off x="3799241" y="4836954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0"/>
          <p:cNvSpPr/>
          <p:nvPr/>
        </p:nvSpPr>
        <p:spPr>
          <a:xfrm>
            <a:off x="3993495" y="4837008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0"/>
          <p:cNvSpPr/>
          <p:nvPr/>
        </p:nvSpPr>
        <p:spPr>
          <a:xfrm>
            <a:off x="4187876" y="4837008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0"/>
          <p:cNvSpPr/>
          <p:nvPr/>
        </p:nvSpPr>
        <p:spPr>
          <a:xfrm>
            <a:off x="4382690" y="4837442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0"/>
          <p:cNvSpPr/>
          <p:nvPr/>
        </p:nvSpPr>
        <p:spPr>
          <a:xfrm>
            <a:off x="1539249" y="489919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0"/>
          <p:cNvSpPr/>
          <p:nvPr/>
        </p:nvSpPr>
        <p:spPr>
          <a:xfrm>
            <a:off x="2103685" y="4599779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0"/>
          <p:cNvSpPr/>
          <p:nvPr/>
        </p:nvSpPr>
        <p:spPr>
          <a:xfrm>
            <a:off x="2712463" y="4900058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0"/>
          <p:cNvSpPr/>
          <p:nvPr/>
        </p:nvSpPr>
        <p:spPr>
          <a:xfrm>
            <a:off x="680142" y="4901158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0"/>
          <p:cNvSpPr/>
          <p:nvPr/>
        </p:nvSpPr>
        <p:spPr>
          <a:xfrm>
            <a:off x="890601" y="4901158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0"/>
          <p:cNvSpPr/>
          <p:nvPr/>
        </p:nvSpPr>
        <p:spPr>
          <a:xfrm>
            <a:off x="3337325" y="4900491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0"/>
          <p:cNvSpPr/>
          <p:nvPr/>
        </p:nvSpPr>
        <p:spPr>
          <a:xfrm>
            <a:off x="3947842" y="4900924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0"/>
          <p:cNvSpPr/>
          <p:nvPr/>
        </p:nvSpPr>
        <p:spPr>
          <a:xfrm>
            <a:off x="4151353" y="4900924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0"/>
          <p:cNvSpPr/>
          <p:nvPr/>
        </p:nvSpPr>
        <p:spPr>
          <a:xfrm>
            <a:off x="4355731" y="4900924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0"/>
          <p:cNvSpPr txBox="1"/>
          <p:nvPr>
            <p:ph idx="1" type="body"/>
          </p:nvPr>
        </p:nvSpPr>
        <p:spPr>
          <a:xfrm>
            <a:off x="4915150" y="190965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OS?</a:t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Språk?</a:t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/>
            </a:br>
            <a:r>
              <a:rPr b="1" lang="en" sz="1800"/>
              <a:t>Client?</a:t>
            </a:r>
            <a:endParaRPr b="1" sz="18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1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Överblick</a:t>
            </a:r>
            <a:endParaRPr/>
          </a:p>
        </p:txBody>
      </p:sp>
      <p:sp>
        <p:nvSpPr>
          <p:cNvPr id="601" name="Google Shape;601;p41"/>
          <p:cNvSpPr/>
          <p:nvPr/>
        </p:nvSpPr>
        <p:spPr>
          <a:xfrm>
            <a:off x="1746676" y="471002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1"/>
          <p:cNvSpPr/>
          <p:nvPr/>
        </p:nvSpPr>
        <p:spPr>
          <a:xfrm>
            <a:off x="1930176" y="471002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1"/>
          <p:cNvSpPr/>
          <p:nvPr/>
        </p:nvSpPr>
        <p:spPr>
          <a:xfrm>
            <a:off x="2113242" y="471002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1"/>
          <p:cNvSpPr/>
          <p:nvPr/>
        </p:nvSpPr>
        <p:spPr>
          <a:xfrm>
            <a:off x="2296742" y="4710459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1"/>
          <p:cNvSpPr/>
          <p:nvPr/>
        </p:nvSpPr>
        <p:spPr>
          <a:xfrm>
            <a:off x="2479809" y="4710459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1"/>
          <p:cNvSpPr/>
          <p:nvPr/>
        </p:nvSpPr>
        <p:spPr>
          <a:xfrm>
            <a:off x="2663759" y="4710459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1"/>
          <p:cNvSpPr/>
          <p:nvPr/>
        </p:nvSpPr>
        <p:spPr>
          <a:xfrm>
            <a:off x="2847259" y="4710459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1"/>
          <p:cNvSpPr/>
          <p:nvPr/>
        </p:nvSpPr>
        <p:spPr>
          <a:xfrm>
            <a:off x="3030325" y="4710892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1"/>
          <p:cNvSpPr/>
          <p:nvPr/>
        </p:nvSpPr>
        <p:spPr>
          <a:xfrm>
            <a:off x="3209909" y="4710892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1"/>
          <p:cNvSpPr/>
          <p:nvPr/>
        </p:nvSpPr>
        <p:spPr>
          <a:xfrm>
            <a:off x="3386028" y="4710892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1"/>
          <p:cNvSpPr/>
          <p:nvPr/>
        </p:nvSpPr>
        <p:spPr>
          <a:xfrm>
            <a:off x="3922182" y="4711325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1"/>
          <p:cNvSpPr/>
          <p:nvPr/>
        </p:nvSpPr>
        <p:spPr>
          <a:xfrm>
            <a:off x="4097868" y="4711776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1"/>
          <p:cNvSpPr/>
          <p:nvPr/>
        </p:nvSpPr>
        <p:spPr>
          <a:xfrm>
            <a:off x="4273969" y="4711776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1"/>
          <p:cNvSpPr/>
          <p:nvPr/>
        </p:nvSpPr>
        <p:spPr>
          <a:xfrm>
            <a:off x="1539261" y="4772954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1"/>
          <p:cNvSpPr/>
          <p:nvPr/>
        </p:nvSpPr>
        <p:spPr>
          <a:xfrm>
            <a:off x="1948871" y="477264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1"/>
          <p:cNvSpPr/>
          <p:nvPr/>
        </p:nvSpPr>
        <p:spPr>
          <a:xfrm>
            <a:off x="2141068" y="4772642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1"/>
          <p:cNvSpPr/>
          <p:nvPr/>
        </p:nvSpPr>
        <p:spPr>
          <a:xfrm>
            <a:off x="2333716" y="4773075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1"/>
          <p:cNvSpPr/>
          <p:nvPr/>
        </p:nvSpPr>
        <p:spPr>
          <a:xfrm>
            <a:off x="2526780" y="4773075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1"/>
          <p:cNvSpPr/>
          <p:nvPr/>
        </p:nvSpPr>
        <p:spPr>
          <a:xfrm>
            <a:off x="2719410" y="4773075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1"/>
          <p:cNvSpPr/>
          <p:nvPr/>
        </p:nvSpPr>
        <p:spPr>
          <a:xfrm>
            <a:off x="3104256" y="4773508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1"/>
          <p:cNvSpPr/>
          <p:nvPr/>
        </p:nvSpPr>
        <p:spPr>
          <a:xfrm>
            <a:off x="3289921" y="4773508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1"/>
          <p:cNvSpPr/>
          <p:nvPr/>
        </p:nvSpPr>
        <p:spPr>
          <a:xfrm>
            <a:off x="3853917" y="4773941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1"/>
          <p:cNvSpPr/>
          <p:nvPr/>
        </p:nvSpPr>
        <p:spPr>
          <a:xfrm>
            <a:off x="4039167" y="4774392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1"/>
          <p:cNvSpPr/>
          <p:nvPr/>
        </p:nvSpPr>
        <p:spPr>
          <a:xfrm>
            <a:off x="4223966" y="4774392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1"/>
          <p:cNvSpPr/>
          <p:nvPr/>
        </p:nvSpPr>
        <p:spPr>
          <a:xfrm>
            <a:off x="1469686" y="496267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1"/>
          <p:cNvSpPr/>
          <p:nvPr/>
        </p:nvSpPr>
        <p:spPr>
          <a:xfrm>
            <a:off x="1779284" y="496267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1"/>
          <p:cNvSpPr/>
          <p:nvPr/>
        </p:nvSpPr>
        <p:spPr>
          <a:xfrm>
            <a:off x="1999757" y="4962674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1"/>
          <p:cNvSpPr/>
          <p:nvPr/>
        </p:nvSpPr>
        <p:spPr>
          <a:xfrm>
            <a:off x="2219780" y="4963107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1"/>
          <p:cNvSpPr/>
          <p:nvPr/>
        </p:nvSpPr>
        <p:spPr>
          <a:xfrm>
            <a:off x="201390" y="4964207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1"/>
          <p:cNvSpPr/>
          <p:nvPr/>
        </p:nvSpPr>
        <p:spPr>
          <a:xfrm>
            <a:off x="3864347" y="4964406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1"/>
          <p:cNvSpPr/>
          <p:nvPr/>
        </p:nvSpPr>
        <p:spPr>
          <a:xfrm>
            <a:off x="4076990" y="4964406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1"/>
          <p:cNvSpPr/>
          <p:nvPr/>
        </p:nvSpPr>
        <p:spPr>
          <a:xfrm>
            <a:off x="4290065" y="4964839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1"/>
          <p:cNvSpPr/>
          <p:nvPr/>
        </p:nvSpPr>
        <p:spPr>
          <a:xfrm>
            <a:off x="4503573" y="4964839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1"/>
          <p:cNvSpPr/>
          <p:nvPr/>
        </p:nvSpPr>
        <p:spPr>
          <a:xfrm>
            <a:off x="1373864" y="48359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1"/>
          <p:cNvSpPr/>
          <p:nvPr/>
        </p:nvSpPr>
        <p:spPr>
          <a:xfrm>
            <a:off x="2009754" y="483525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1"/>
          <p:cNvSpPr/>
          <p:nvPr/>
        </p:nvSpPr>
        <p:spPr>
          <a:xfrm>
            <a:off x="2211516" y="4835691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1"/>
          <p:cNvSpPr/>
          <p:nvPr/>
        </p:nvSpPr>
        <p:spPr>
          <a:xfrm>
            <a:off x="2414161" y="4835691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1"/>
          <p:cNvSpPr/>
          <p:nvPr/>
        </p:nvSpPr>
        <p:spPr>
          <a:xfrm>
            <a:off x="2615489" y="4835691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1"/>
          <p:cNvSpPr/>
          <p:nvPr/>
        </p:nvSpPr>
        <p:spPr>
          <a:xfrm>
            <a:off x="574038" y="4837224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1"/>
          <p:cNvSpPr/>
          <p:nvPr/>
        </p:nvSpPr>
        <p:spPr>
          <a:xfrm>
            <a:off x="775366" y="4837224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1"/>
          <p:cNvSpPr/>
          <p:nvPr/>
        </p:nvSpPr>
        <p:spPr>
          <a:xfrm>
            <a:off x="973662" y="4837224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1"/>
          <p:cNvSpPr/>
          <p:nvPr/>
        </p:nvSpPr>
        <p:spPr>
          <a:xfrm>
            <a:off x="3410822" y="4836575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1"/>
          <p:cNvSpPr/>
          <p:nvPr/>
        </p:nvSpPr>
        <p:spPr>
          <a:xfrm>
            <a:off x="3799241" y="4836954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1"/>
          <p:cNvSpPr/>
          <p:nvPr/>
        </p:nvSpPr>
        <p:spPr>
          <a:xfrm>
            <a:off x="3993495" y="4837008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1"/>
          <p:cNvSpPr/>
          <p:nvPr/>
        </p:nvSpPr>
        <p:spPr>
          <a:xfrm>
            <a:off x="4187876" y="4837008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1"/>
          <p:cNvSpPr/>
          <p:nvPr/>
        </p:nvSpPr>
        <p:spPr>
          <a:xfrm>
            <a:off x="4382690" y="4837442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1"/>
          <p:cNvSpPr/>
          <p:nvPr/>
        </p:nvSpPr>
        <p:spPr>
          <a:xfrm>
            <a:off x="1539249" y="489919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1"/>
          <p:cNvSpPr/>
          <p:nvPr/>
        </p:nvSpPr>
        <p:spPr>
          <a:xfrm>
            <a:off x="2103685" y="4599779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1"/>
          <p:cNvSpPr/>
          <p:nvPr/>
        </p:nvSpPr>
        <p:spPr>
          <a:xfrm>
            <a:off x="2712463" y="4900058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680142" y="4901158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1"/>
          <p:cNvSpPr/>
          <p:nvPr/>
        </p:nvSpPr>
        <p:spPr>
          <a:xfrm>
            <a:off x="890601" y="4901158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1"/>
          <p:cNvSpPr/>
          <p:nvPr/>
        </p:nvSpPr>
        <p:spPr>
          <a:xfrm>
            <a:off x="3337325" y="4900491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1"/>
          <p:cNvSpPr/>
          <p:nvPr/>
        </p:nvSpPr>
        <p:spPr>
          <a:xfrm>
            <a:off x="3947842" y="4900924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1"/>
          <p:cNvSpPr/>
          <p:nvPr/>
        </p:nvSpPr>
        <p:spPr>
          <a:xfrm>
            <a:off x="4151353" y="4900924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1"/>
          <p:cNvSpPr/>
          <p:nvPr/>
        </p:nvSpPr>
        <p:spPr>
          <a:xfrm>
            <a:off x="4355731" y="4900924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1"/>
          <p:cNvSpPr txBox="1"/>
          <p:nvPr>
            <p:ph idx="1" type="body"/>
          </p:nvPr>
        </p:nvSpPr>
        <p:spPr>
          <a:xfrm>
            <a:off x="4915150" y="190965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Vad är en ‘Client’?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Internet… varför?</a:t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Web Service…?</a:t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Databas, cloud.. Requests..?</a:t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Protokoll?</a:t>
            </a:r>
            <a:endParaRPr b="1" sz="1800"/>
          </a:p>
        </p:txBody>
      </p:sp>
      <p:sp>
        <p:nvSpPr>
          <p:cNvPr id="657" name="Google Shape;657;p41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1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659" name="Google Shape;659;p41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pic>
        <p:nvPicPr>
          <p:cNvPr id="660" name="Google Shape;6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50" y="1837325"/>
            <a:ext cx="4714853" cy="19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1"/>
          <p:cNvSpPr txBox="1"/>
          <p:nvPr/>
        </p:nvSpPr>
        <p:spPr>
          <a:xfrm>
            <a:off x="1273150" y="1385175"/>
            <a:ext cx="33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Liknar ‘Client-server model’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2"/>
          <p:cNvSpPr/>
          <p:nvPr/>
        </p:nvSpPr>
        <p:spPr>
          <a:xfrm>
            <a:off x="1746676" y="471002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2"/>
          <p:cNvSpPr/>
          <p:nvPr/>
        </p:nvSpPr>
        <p:spPr>
          <a:xfrm>
            <a:off x="1930176" y="471002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2"/>
          <p:cNvSpPr/>
          <p:nvPr/>
        </p:nvSpPr>
        <p:spPr>
          <a:xfrm>
            <a:off x="2113242" y="471002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2"/>
          <p:cNvSpPr/>
          <p:nvPr/>
        </p:nvSpPr>
        <p:spPr>
          <a:xfrm>
            <a:off x="2296742" y="4710459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2"/>
          <p:cNvSpPr/>
          <p:nvPr/>
        </p:nvSpPr>
        <p:spPr>
          <a:xfrm>
            <a:off x="2479809" y="4710459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2"/>
          <p:cNvSpPr/>
          <p:nvPr/>
        </p:nvSpPr>
        <p:spPr>
          <a:xfrm>
            <a:off x="2663759" y="4710459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2"/>
          <p:cNvSpPr/>
          <p:nvPr/>
        </p:nvSpPr>
        <p:spPr>
          <a:xfrm>
            <a:off x="2847259" y="4710459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2"/>
          <p:cNvSpPr/>
          <p:nvPr/>
        </p:nvSpPr>
        <p:spPr>
          <a:xfrm>
            <a:off x="3030325" y="4710892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2"/>
          <p:cNvSpPr/>
          <p:nvPr/>
        </p:nvSpPr>
        <p:spPr>
          <a:xfrm>
            <a:off x="3209909" y="4710892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2"/>
          <p:cNvSpPr/>
          <p:nvPr/>
        </p:nvSpPr>
        <p:spPr>
          <a:xfrm>
            <a:off x="3386028" y="4710892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2"/>
          <p:cNvSpPr/>
          <p:nvPr/>
        </p:nvSpPr>
        <p:spPr>
          <a:xfrm>
            <a:off x="3922182" y="4711325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2"/>
          <p:cNvSpPr/>
          <p:nvPr/>
        </p:nvSpPr>
        <p:spPr>
          <a:xfrm>
            <a:off x="4097868" y="4711776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2"/>
          <p:cNvSpPr/>
          <p:nvPr/>
        </p:nvSpPr>
        <p:spPr>
          <a:xfrm>
            <a:off x="4273969" y="4711776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2"/>
          <p:cNvSpPr/>
          <p:nvPr/>
        </p:nvSpPr>
        <p:spPr>
          <a:xfrm>
            <a:off x="1539261" y="4772954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2"/>
          <p:cNvSpPr/>
          <p:nvPr/>
        </p:nvSpPr>
        <p:spPr>
          <a:xfrm>
            <a:off x="1948871" y="477264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2"/>
          <p:cNvSpPr/>
          <p:nvPr/>
        </p:nvSpPr>
        <p:spPr>
          <a:xfrm>
            <a:off x="2141068" y="4772642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2"/>
          <p:cNvSpPr/>
          <p:nvPr/>
        </p:nvSpPr>
        <p:spPr>
          <a:xfrm>
            <a:off x="2333716" y="4773075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2"/>
          <p:cNvSpPr/>
          <p:nvPr/>
        </p:nvSpPr>
        <p:spPr>
          <a:xfrm>
            <a:off x="2526780" y="4773075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2"/>
          <p:cNvSpPr/>
          <p:nvPr/>
        </p:nvSpPr>
        <p:spPr>
          <a:xfrm>
            <a:off x="2719410" y="4773075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2"/>
          <p:cNvSpPr/>
          <p:nvPr/>
        </p:nvSpPr>
        <p:spPr>
          <a:xfrm>
            <a:off x="3104256" y="4773508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2"/>
          <p:cNvSpPr/>
          <p:nvPr/>
        </p:nvSpPr>
        <p:spPr>
          <a:xfrm>
            <a:off x="3289921" y="4773508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2"/>
          <p:cNvSpPr/>
          <p:nvPr/>
        </p:nvSpPr>
        <p:spPr>
          <a:xfrm>
            <a:off x="3853917" y="4773941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2"/>
          <p:cNvSpPr/>
          <p:nvPr/>
        </p:nvSpPr>
        <p:spPr>
          <a:xfrm>
            <a:off x="4039167" y="4774392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4223966" y="4774392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1469686" y="496267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1779284" y="496267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2"/>
          <p:cNvSpPr/>
          <p:nvPr/>
        </p:nvSpPr>
        <p:spPr>
          <a:xfrm>
            <a:off x="1999757" y="4962674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2"/>
          <p:cNvSpPr/>
          <p:nvPr/>
        </p:nvSpPr>
        <p:spPr>
          <a:xfrm>
            <a:off x="2219780" y="4963107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2"/>
          <p:cNvSpPr/>
          <p:nvPr/>
        </p:nvSpPr>
        <p:spPr>
          <a:xfrm>
            <a:off x="201390" y="4964207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2"/>
          <p:cNvSpPr/>
          <p:nvPr/>
        </p:nvSpPr>
        <p:spPr>
          <a:xfrm>
            <a:off x="3864347" y="4964406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2"/>
          <p:cNvSpPr/>
          <p:nvPr/>
        </p:nvSpPr>
        <p:spPr>
          <a:xfrm>
            <a:off x="4076990" y="4964406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2"/>
          <p:cNvSpPr/>
          <p:nvPr/>
        </p:nvSpPr>
        <p:spPr>
          <a:xfrm>
            <a:off x="4290065" y="4964839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2"/>
          <p:cNvSpPr/>
          <p:nvPr/>
        </p:nvSpPr>
        <p:spPr>
          <a:xfrm>
            <a:off x="4503573" y="4964839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2"/>
          <p:cNvSpPr/>
          <p:nvPr/>
        </p:nvSpPr>
        <p:spPr>
          <a:xfrm>
            <a:off x="1373864" y="48359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2"/>
          <p:cNvSpPr/>
          <p:nvPr/>
        </p:nvSpPr>
        <p:spPr>
          <a:xfrm>
            <a:off x="2009754" y="483525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2"/>
          <p:cNvSpPr/>
          <p:nvPr/>
        </p:nvSpPr>
        <p:spPr>
          <a:xfrm>
            <a:off x="2211516" y="4835691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2"/>
          <p:cNvSpPr/>
          <p:nvPr/>
        </p:nvSpPr>
        <p:spPr>
          <a:xfrm>
            <a:off x="2414161" y="4835691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2"/>
          <p:cNvSpPr/>
          <p:nvPr/>
        </p:nvSpPr>
        <p:spPr>
          <a:xfrm>
            <a:off x="2615489" y="4835691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2"/>
          <p:cNvSpPr/>
          <p:nvPr/>
        </p:nvSpPr>
        <p:spPr>
          <a:xfrm>
            <a:off x="574038" y="4837224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2"/>
          <p:cNvSpPr/>
          <p:nvPr/>
        </p:nvSpPr>
        <p:spPr>
          <a:xfrm>
            <a:off x="775366" y="4837224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2"/>
          <p:cNvSpPr/>
          <p:nvPr/>
        </p:nvSpPr>
        <p:spPr>
          <a:xfrm>
            <a:off x="973662" y="4837224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2"/>
          <p:cNvSpPr/>
          <p:nvPr/>
        </p:nvSpPr>
        <p:spPr>
          <a:xfrm>
            <a:off x="3410822" y="4836575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2"/>
          <p:cNvSpPr/>
          <p:nvPr/>
        </p:nvSpPr>
        <p:spPr>
          <a:xfrm>
            <a:off x="3799241" y="4836954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2"/>
          <p:cNvSpPr/>
          <p:nvPr/>
        </p:nvSpPr>
        <p:spPr>
          <a:xfrm>
            <a:off x="3993495" y="4837008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2"/>
          <p:cNvSpPr/>
          <p:nvPr/>
        </p:nvSpPr>
        <p:spPr>
          <a:xfrm>
            <a:off x="4187876" y="4837008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2"/>
          <p:cNvSpPr/>
          <p:nvPr/>
        </p:nvSpPr>
        <p:spPr>
          <a:xfrm>
            <a:off x="4382690" y="4837442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2"/>
          <p:cNvSpPr/>
          <p:nvPr/>
        </p:nvSpPr>
        <p:spPr>
          <a:xfrm>
            <a:off x="1539249" y="489919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/>
          <p:nvPr/>
        </p:nvSpPr>
        <p:spPr>
          <a:xfrm>
            <a:off x="2103685" y="4599779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2"/>
          <p:cNvSpPr/>
          <p:nvPr/>
        </p:nvSpPr>
        <p:spPr>
          <a:xfrm>
            <a:off x="2712463" y="4900058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2"/>
          <p:cNvSpPr/>
          <p:nvPr/>
        </p:nvSpPr>
        <p:spPr>
          <a:xfrm>
            <a:off x="680142" y="4901158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2"/>
          <p:cNvSpPr/>
          <p:nvPr/>
        </p:nvSpPr>
        <p:spPr>
          <a:xfrm>
            <a:off x="890601" y="4901158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2"/>
          <p:cNvSpPr/>
          <p:nvPr/>
        </p:nvSpPr>
        <p:spPr>
          <a:xfrm>
            <a:off x="3337325" y="4900491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2"/>
          <p:cNvSpPr/>
          <p:nvPr/>
        </p:nvSpPr>
        <p:spPr>
          <a:xfrm>
            <a:off x="3947842" y="4900924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2"/>
          <p:cNvSpPr/>
          <p:nvPr/>
        </p:nvSpPr>
        <p:spPr>
          <a:xfrm>
            <a:off x="4151353" y="4900924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4355731" y="4900924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723" name="Google Shape;723;p42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pic>
        <p:nvPicPr>
          <p:cNvPr id="724" name="Google Shape;7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50" y="1837325"/>
            <a:ext cx="4714853" cy="19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2"/>
          <p:cNvSpPr txBox="1"/>
          <p:nvPr/>
        </p:nvSpPr>
        <p:spPr>
          <a:xfrm>
            <a:off x="1273150" y="1385175"/>
            <a:ext cx="33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Liknar ‘Client-server model’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26" name="Google Shape;7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" y="0"/>
            <a:ext cx="761367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3"/>
          <p:cNvSpPr/>
          <p:nvPr/>
        </p:nvSpPr>
        <p:spPr>
          <a:xfrm>
            <a:off x="1746676" y="471002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3"/>
          <p:cNvSpPr/>
          <p:nvPr/>
        </p:nvSpPr>
        <p:spPr>
          <a:xfrm>
            <a:off x="1930176" y="471002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3"/>
          <p:cNvSpPr/>
          <p:nvPr/>
        </p:nvSpPr>
        <p:spPr>
          <a:xfrm>
            <a:off x="2113242" y="471002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3"/>
          <p:cNvSpPr/>
          <p:nvPr/>
        </p:nvSpPr>
        <p:spPr>
          <a:xfrm>
            <a:off x="2296742" y="4710459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3"/>
          <p:cNvSpPr/>
          <p:nvPr/>
        </p:nvSpPr>
        <p:spPr>
          <a:xfrm>
            <a:off x="2479809" y="4710459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3"/>
          <p:cNvSpPr/>
          <p:nvPr/>
        </p:nvSpPr>
        <p:spPr>
          <a:xfrm>
            <a:off x="2663759" y="4710459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3"/>
          <p:cNvSpPr/>
          <p:nvPr/>
        </p:nvSpPr>
        <p:spPr>
          <a:xfrm>
            <a:off x="2847259" y="4710459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/>
          <p:nvPr/>
        </p:nvSpPr>
        <p:spPr>
          <a:xfrm>
            <a:off x="3030325" y="4710892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3"/>
          <p:cNvSpPr/>
          <p:nvPr/>
        </p:nvSpPr>
        <p:spPr>
          <a:xfrm>
            <a:off x="3209909" y="4710892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3"/>
          <p:cNvSpPr/>
          <p:nvPr/>
        </p:nvSpPr>
        <p:spPr>
          <a:xfrm>
            <a:off x="3386028" y="4710892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3"/>
          <p:cNvSpPr/>
          <p:nvPr/>
        </p:nvSpPr>
        <p:spPr>
          <a:xfrm>
            <a:off x="3922182" y="4711325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3"/>
          <p:cNvSpPr/>
          <p:nvPr/>
        </p:nvSpPr>
        <p:spPr>
          <a:xfrm>
            <a:off x="4097868" y="4711776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3"/>
          <p:cNvSpPr/>
          <p:nvPr/>
        </p:nvSpPr>
        <p:spPr>
          <a:xfrm>
            <a:off x="4273969" y="4711776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3"/>
          <p:cNvSpPr/>
          <p:nvPr/>
        </p:nvSpPr>
        <p:spPr>
          <a:xfrm>
            <a:off x="1539261" y="4772954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1948871" y="477264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2141068" y="4772642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2333716" y="4773075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2526780" y="4773075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2719410" y="4773075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/>
          <p:nvPr/>
        </p:nvSpPr>
        <p:spPr>
          <a:xfrm>
            <a:off x="3104256" y="4773508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3"/>
          <p:cNvSpPr/>
          <p:nvPr/>
        </p:nvSpPr>
        <p:spPr>
          <a:xfrm>
            <a:off x="3289921" y="4773508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3"/>
          <p:cNvSpPr/>
          <p:nvPr/>
        </p:nvSpPr>
        <p:spPr>
          <a:xfrm>
            <a:off x="3853917" y="4773941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3"/>
          <p:cNvSpPr/>
          <p:nvPr/>
        </p:nvSpPr>
        <p:spPr>
          <a:xfrm>
            <a:off x="4039167" y="4774392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3"/>
          <p:cNvSpPr/>
          <p:nvPr/>
        </p:nvSpPr>
        <p:spPr>
          <a:xfrm>
            <a:off x="4223966" y="4774392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3"/>
          <p:cNvSpPr/>
          <p:nvPr/>
        </p:nvSpPr>
        <p:spPr>
          <a:xfrm>
            <a:off x="1469686" y="496267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3"/>
          <p:cNvSpPr/>
          <p:nvPr/>
        </p:nvSpPr>
        <p:spPr>
          <a:xfrm>
            <a:off x="1779284" y="496267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3"/>
          <p:cNvSpPr/>
          <p:nvPr/>
        </p:nvSpPr>
        <p:spPr>
          <a:xfrm>
            <a:off x="1999757" y="4962674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3"/>
          <p:cNvSpPr/>
          <p:nvPr/>
        </p:nvSpPr>
        <p:spPr>
          <a:xfrm>
            <a:off x="2219780" y="4963107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3"/>
          <p:cNvSpPr/>
          <p:nvPr/>
        </p:nvSpPr>
        <p:spPr>
          <a:xfrm>
            <a:off x="201390" y="4964207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3"/>
          <p:cNvSpPr/>
          <p:nvPr/>
        </p:nvSpPr>
        <p:spPr>
          <a:xfrm>
            <a:off x="3864347" y="4964406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3"/>
          <p:cNvSpPr/>
          <p:nvPr/>
        </p:nvSpPr>
        <p:spPr>
          <a:xfrm>
            <a:off x="4076990" y="4964406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3"/>
          <p:cNvSpPr/>
          <p:nvPr/>
        </p:nvSpPr>
        <p:spPr>
          <a:xfrm>
            <a:off x="4290065" y="4964839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3"/>
          <p:cNvSpPr/>
          <p:nvPr/>
        </p:nvSpPr>
        <p:spPr>
          <a:xfrm>
            <a:off x="4503573" y="4964839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3"/>
          <p:cNvSpPr/>
          <p:nvPr/>
        </p:nvSpPr>
        <p:spPr>
          <a:xfrm>
            <a:off x="1373864" y="48359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3"/>
          <p:cNvSpPr/>
          <p:nvPr/>
        </p:nvSpPr>
        <p:spPr>
          <a:xfrm>
            <a:off x="2009754" y="483525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3"/>
          <p:cNvSpPr/>
          <p:nvPr/>
        </p:nvSpPr>
        <p:spPr>
          <a:xfrm>
            <a:off x="2211516" y="4835691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3"/>
          <p:cNvSpPr/>
          <p:nvPr/>
        </p:nvSpPr>
        <p:spPr>
          <a:xfrm>
            <a:off x="2414161" y="4835691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3"/>
          <p:cNvSpPr/>
          <p:nvPr/>
        </p:nvSpPr>
        <p:spPr>
          <a:xfrm>
            <a:off x="2615489" y="4835691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3"/>
          <p:cNvSpPr/>
          <p:nvPr/>
        </p:nvSpPr>
        <p:spPr>
          <a:xfrm>
            <a:off x="574038" y="4837224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3"/>
          <p:cNvSpPr/>
          <p:nvPr/>
        </p:nvSpPr>
        <p:spPr>
          <a:xfrm>
            <a:off x="775366" y="4837224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3"/>
          <p:cNvSpPr/>
          <p:nvPr/>
        </p:nvSpPr>
        <p:spPr>
          <a:xfrm>
            <a:off x="973662" y="4837224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3"/>
          <p:cNvSpPr/>
          <p:nvPr/>
        </p:nvSpPr>
        <p:spPr>
          <a:xfrm>
            <a:off x="3410822" y="4836575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3"/>
          <p:cNvSpPr/>
          <p:nvPr/>
        </p:nvSpPr>
        <p:spPr>
          <a:xfrm>
            <a:off x="3799241" y="4836954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3"/>
          <p:cNvSpPr/>
          <p:nvPr/>
        </p:nvSpPr>
        <p:spPr>
          <a:xfrm>
            <a:off x="3993495" y="4837008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3"/>
          <p:cNvSpPr/>
          <p:nvPr/>
        </p:nvSpPr>
        <p:spPr>
          <a:xfrm>
            <a:off x="4187876" y="4837008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3"/>
          <p:cNvSpPr/>
          <p:nvPr/>
        </p:nvSpPr>
        <p:spPr>
          <a:xfrm>
            <a:off x="4382690" y="4837442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3"/>
          <p:cNvSpPr/>
          <p:nvPr/>
        </p:nvSpPr>
        <p:spPr>
          <a:xfrm>
            <a:off x="1539249" y="489919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3"/>
          <p:cNvSpPr/>
          <p:nvPr/>
        </p:nvSpPr>
        <p:spPr>
          <a:xfrm>
            <a:off x="2103685" y="4599779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3"/>
          <p:cNvSpPr/>
          <p:nvPr/>
        </p:nvSpPr>
        <p:spPr>
          <a:xfrm>
            <a:off x="2712463" y="4900058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3"/>
          <p:cNvSpPr/>
          <p:nvPr/>
        </p:nvSpPr>
        <p:spPr>
          <a:xfrm>
            <a:off x="680142" y="4901158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3"/>
          <p:cNvSpPr/>
          <p:nvPr/>
        </p:nvSpPr>
        <p:spPr>
          <a:xfrm>
            <a:off x="890601" y="4901158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3"/>
          <p:cNvSpPr/>
          <p:nvPr/>
        </p:nvSpPr>
        <p:spPr>
          <a:xfrm>
            <a:off x="3337325" y="4900491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3"/>
          <p:cNvSpPr/>
          <p:nvPr/>
        </p:nvSpPr>
        <p:spPr>
          <a:xfrm>
            <a:off x="3947842" y="4900924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3"/>
          <p:cNvSpPr/>
          <p:nvPr/>
        </p:nvSpPr>
        <p:spPr>
          <a:xfrm>
            <a:off x="4151353" y="4900924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3"/>
          <p:cNvSpPr/>
          <p:nvPr/>
        </p:nvSpPr>
        <p:spPr>
          <a:xfrm>
            <a:off x="4355731" y="4900924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3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3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788" name="Google Shape;788;p43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pic>
        <p:nvPicPr>
          <p:cNvPr id="789" name="Google Shape;7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50" y="1837325"/>
            <a:ext cx="4714853" cy="19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3"/>
          <p:cNvSpPr txBox="1"/>
          <p:nvPr/>
        </p:nvSpPr>
        <p:spPr>
          <a:xfrm>
            <a:off x="1273150" y="1385175"/>
            <a:ext cx="33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Liknar ‘Client-server model’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91" name="Google Shape;7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" y="0"/>
            <a:ext cx="761367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14" y="70400"/>
            <a:ext cx="79750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6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6"/>
          <p:cNvSpPr txBox="1"/>
          <p:nvPr>
            <p:ph idx="2" type="ctrTitle"/>
          </p:nvPr>
        </p:nvSpPr>
        <p:spPr>
          <a:xfrm flipH="1">
            <a:off x="5005175" y="184835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6"/>
          <p:cNvSpPr txBox="1"/>
          <p:nvPr>
            <p:ph idx="3" type="subTitle"/>
          </p:nvPr>
        </p:nvSpPr>
        <p:spPr>
          <a:xfrm flipH="1">
            <a:off x="4287875" y="2163475"/>
            <a:ext cx="28812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API structure,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Fetching &amp; Consuming</a:t>
            </a:r>
            <a:endParaRPr sz="1800"/>
          </a:p>
        </p:txBody>
      </p:sp>
      <p:sp>
        <p:nvSpPr>
          <p:cNvPr id="347" name="Google Shape;347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 flipH="1">
            <a:off x="2189800" y="3572250"/>
            <a:ext cx="30861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 / API,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Requests, URL,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koder</a:t>
            </a:r>
            <a:endParaRPr/>
          </a:p>
        </p:txBody>
      </p:sp>
      <p:sp>
        <p:nvSpPr>
          <p:cNvPr id="349" name="Google Shape;349;p26"/>
          <p:cNvSpPr txBox="1"/>
          <p:nvPr>
            <p:ph idx="8" type="ctrTitle"/>
          </p:nvPr>
        </p:nvSpPr>
        <p:spPr>
          <a:xfrm flipH="1">
            <a:off x="5005175" y="325828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6"/>
          <p:cNvSpPr txBox="1"/>
          <p:nvPr>
            <p:ph idx="9" type="subTitle"/>
          </p:nvPr>
        </p:nvSpPr>
        <p:spPr>
          <a:xfrm flipH="1">
            <a:off x="5005175" y="357341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 </a:t>
            </a:r>
            <a:br>
              <a:rPr lang="en"/>
            </a:br>
            <a:r>
              <a:rPr lang="en"/>
              <a:t>&amp; </a:t>
            </a:r>
            <a:br>
              <a:rPr lang="en"/>
            </a:br>
            <a:r>
              <a:rPr lang="en"/>
              <a:t>Övningar</a:t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6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6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6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6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4"/>
          <p:cNvSpPr/>
          <p:nvPr/>
        </p:nvSpPr>
        <p:spPr>
          <a:xfrm>
            <a:off x="1746676" y="471002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4"/>
          <p:cNvSpPr/>
          <p:nvPr/>
        </p:nvSpPr>
        <p:spPr>
          <a:xfrm>
            <a:off x="1930176" y="471002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4"/>
          <p:cNvSpPr/>
          <p:nvPr/>
        </p:nvSpPr>
        <p:spPr>
          <a:xfrm>
            <a:off x="2113242" y="471002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4"/>
          <p:cNvSpPr/>
          <p:nvPr/>
        </p:nvSpPr>
        <p:spPr>
          <a:xfrm>
            <a:off x="2296742" y="4710459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4"/>
          <p:cNvSpPr/>
          <p:nvPr/>
        </p:nvSpPr>
        <p:spPr>
          <a:xfrm>
            <a:off x="2479809" y="4710459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4"/>
          <p:cNvSpPr/>
          <p:nvPr/>
        </p:nvSpPr>
        <p:spPr>
          <a:xfrm>
            <a:off x="2663759" y="4710459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4"/>
          <p:cNvSpPr/>
          <p:nvPr/>
        </p:nvSpPr>
        <p:spPr>
          <a:xfrm>
            <a:off x="2847259" y="4710459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4"/>
          <p:cNvSpPr/>
          <p:nvPr/>
        </p:nvSpPr>
        <p:spPr>
          <a:xfrm>
            <a:off x="3030325" y="4710892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4"/>
          <p:cNvSpPr/>
          <p:nvPr/>
        </p:nvSpPr>
        <p:spPr>
          <a:xfrm>
            <a:off x="3209909" y="4710892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4"/>
          <p:cNvSpPr/>
          <p:nvPr/>
        </p:nvSpPr>
        <p:spPr>
          <a:xfrm>
            <a:off x="3386028" y="4710892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4"/>
          <p:cNvSpPr/>
          <p:nvPr/>
        </p:nvSpPr>
        <p:spPr>
          <a:xfrm>
            <a:off x="3922182" y="4711325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4"/>
          <p:cNvSpPr/>
          <p:nvPr/>
        </p:nvSpPr>
        <p:spPr>
          <a:xfrm>
            <a:off x="4097868" y="4711776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4"/>
          <p:cNvSpPr/>
          <p:nvPr/>
        </p:nvSpPr>
        <p:spPr>
          <a:xfrm>
            <a:off x="4273969" y="4711776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4"/>
          <p:cNvSpPr/>
          <p:nvPr/>
        </p:nvSpPr>
        <p:spPr>
          <a:xfrm>
            <a:off x="1539261" y="4772954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4"/>
          <p:cNvSpPr/>
          <p:nvPr/>
        </p:nvSpPr>
        <p:spPr>
          <a:xfrm>
            <a:off x="1948871" y="477264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4"/>
          <p:cNvSpPr/>
          <p:nvPr/>
        </p:nvSpPr>
        <p:spPr>
          <a:xfrm>
            <a:off x="2141068" y="4772642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4"/>
          <p:cNvSpPr/>
          <p:nvPr/>
        </p:nvSpPr>
        <p:spPr>
          <a:xfrm>
            <a:off x="2333716" y="4773075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4"/>
          <p:cNvSpPr/>
          <p:nvPr/>
        </p:nvSpPr>
        <p:spPr>
          <a:xfrm>
            <a:off x="2526780" y="4773075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4"/>
          <p:cNvSpPr/>
          <p:nvPr/>
        </p:nvSpPr>
        <p:spPr>
          <a:xfrm>
            <a:off x="2719410" y="4773075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4"/>
          <p:cNvSpPr/>
          <p:nvPr/>
        </p:nvSpPr>
        <p:spPr>
          <a:xfrm>
            <a:off x="3104256" y="4773508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4"/>
          <p:cNvSpPr/>
          <p:nvPr/>
        </p:nvSpPr>
        <p:spPr>
          <a:xfrm>
            <a:off x="3289921" y="4773508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4"/>
          <p:cNvSpPr/>
          <p:nvPr/>
        </p:nvSpPr>
        <p:spPr>
          <a:xfrm>
            <a:off x="3853917" y="4773941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4"/>
          <p:cNvSpPr/>
          <p:nvPr/>
        </p:nvSpPr>
        <p:spPr>
          <a:xfrm>
            <a:off x="4039167" y="4774392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4"/>
          <p:cNvSpPr/>
          <p:nvPr/>
        </p:nvSpPr>
        <p:spPr>
          <a:xfrm>
            <a:off x="4223966" y="4774392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4"/>
          <p:cNvSpPr/>
          <p:nvPr/>
        </p:nvSpPr>
        <p:spPr>
          <a:xfrm>
            <a:off x="1469686" y="496267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4"/>
          <p:cNvSpPr/>
          <p:nvPr/>
        </p:nvSpPr>
        <p:spPr>
          <a:xfrm>
            <a:off x="1779284" y="496267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4"/>
          <p:cNvSpPr/>
          <p:nvPr/>
        </p:nvSpPr>
        <p:spPr>
          <a:xfrm>
            <a:off x="1999757" y="4962674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4"/>
          <p:cNvSpPr/>
          <p:nvPr/>
        </p:nvSpPr>
        <p:spPr>
          <a:xfrm>
            <a:off x="2219780" y="4963107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4"/>
          <p:cNvSpPr/>
          <p:nvPr/>
        </p:nvSpPr>
        <p:spPr>
          <a:xfrm>
            <a:off x="201390" y="4964207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4"/>
          <p:cNvSpPr/>
          <p:nvPr/>
        </p:nvSpPr>
        <p:spPr>
          <a:xfrm>
            <a:off x="3864347" y="4964406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4"/>
          <p:cNvSpPr/>
          <p:nvPr/>
        </p:nvSpPr>
        <p:spPr>
          <a:xfrm>
            <a:off x="4076990" y="4964406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4"/>
          <p:cNvSpPr/>
          <p:nvPr/>
        </p:nvSpPr>
        <p:spPr>
          <a:xfrm>
            <a:off x="4290065" y="4964839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4503573" y="4964839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/>
          <p:nvPr/>
        </p:nvSpPr>
        <p:spPr>
          <a:xfrm>
            <a:off x="1373864" y="48359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2009754" y="483525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/>
          <p:nvPr/>
        </p:nvSpPr>
        <p:spPr>
          <a:xfrm>
            <a:off x="2211516" y="4835691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2414161" y="4835691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/>
          <p:nvPr/>
        </p:nvSpPr>
        <p:spPr>
          <a:xfrm>
            <a:off x="2615489" y="4835691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4"/>
          <p:cNvSpPr/>
          <p:nvPr/>
        </p:nvSpPr>
        <p:spPr>
          <a:xfrm>
            <a:off x="574038" y="4837224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4"/>
          <p:cNvSpPr/>
          <p:nvPr/>
        </p:nvSpPr>
        <p:spPr>
          <a:xfrm>
            <a:off x="775366" y="4837224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44"/>
          <p:cNvSpPr/>
          <p:nvPr/>
        </p:nvSpPr>
        <p:spPr>
          <a:xfrm>
            <a:off x="973662" y="4837224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4"/>
          <p:cNvSpPr/>
          <p:nvPr/>
        </p:nvSpPr>
        <p:spPr>
          <a:xfrm>
            <a:off x="3410822" y="4836575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3799241" y="4836954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3993495" y="4837008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4187876" y="4837008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4382690" y="4837442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539249" y="489919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/>
          <p:nvPr/>
        </p:nvSpPr>
        <p:spPr>
          <a:xfrm>
            <a:off x="2103685" y="4599779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2712463" y="4900058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/>
          <p:nvPr/>
        </p:nvSpPr>
        <p:spPr>
          <a:xfrm>
            <a:off x="680142" y="4901158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890601" y="4901158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/>
          <p:nvPr/>
        </p:nvSpPr>
        <p:spPr>
          <a:xfrm>
            <a:off x="3337325" y="4900491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3947842" y="4900924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/>
          <p:nvPr/>
        </p:nvSpPr>
        <p:spPr>
          <a:xfrm>
            <a:off x="4151353" y="4900924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4"/>
          <p:cNvSpPr/>
          <p:nvPr/>
        </p:nvSpPr>
        <p:spPr>
          <a:xfrm>
            <a:off x="4355731" y="4900924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4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4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854" name="Google Shape;854;p44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pic>
        <p:nvPicPr>
          <p:cNvPr id="855" name="Google Shape;8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50" y="1837325"/>
            <a:ext cx="4714853" cy="19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44"/>
          <p:cNvSpPr txBox="1"/>
          <p:nvPr/>
        </p:nvSpPr>
        <p:spPr>
          <a:xfrm>
            <a:off x="1273150" y="1385175"/>
            <a:ext cx="33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Liknar ‘Client-server model’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57" name="Google Shape;8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" y="0"/>
            <a:ext cx="761367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14" y="70400"/>
            <a:ext cx="797502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599" y="70400"/>
            <a:ext cx="84848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5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Service?</a:t>
            </a:r>
            <a:endParaRPr/>
          </a:p>
        </p:txBody>
      </p:sp>
      <p:sp>
        <p:nvSpPr>
          <p:cNvPr id="865" name="Google Shape;865;p45"/>
          <p:cNvSpPr txBox="1"/>
          <p:nvPr/>
        </p:nvSpPr>
        <p:spPr>
          <a:xfrm>
            <a:off x="395425" y="1837325"/>
            <a:ext cx="43389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Webbtjänster är designade för interaktion mellan maskin och applikation </a:t>
            </a:r>
            <a:b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(eller applikation till applikation).</a:t>
            </a:r>
            <a:b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Webbtjänster bör vara interoperabla - inte plattformsberoende</a:t>
            </a:r>
            <a:b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Webbtjänster bör tillåta kommunikation över ett nätverk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66" name="Google Shape;8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287" y="1973025"/>
            <a:ext cx="3187180" cy="179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6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 VS API</a:t>
            </a:r>
            <a:endParaRPr/>
          </a:p>
        </p:txBody>
      </p:sp>
      <p:sp>
        <p:nvSpPr>
          <p:cNvPr id="872" name="Google Shape;872;p46"/>
          <p:cNvSpPr/>
          <p:nvPr/>
        </p:nvSpPr>
        <p:spPr>
          <a:xfrm>
            <a:off x="1746676" y="471002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6"/>
          <p:cNvSpPr/>
          <p:nvPr/>
        </p:nvSpPr>
        <p:spPr>
          <a:xfrm>
            <a:off x="1930176" y="471002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6"/>
          <p:cNvSpPr/>
          <p:nvPr/>
        </p:nvSpPr>
        <p:spPr>
          <a:xfrm>
            <a:off x="2113242" y="471002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6"/>
          <p:cNvSpPr/>
          <p:nvPr/>
        </p:nvSpPr>
        <p:spPr>
          <a:xfrm>
            <a:off x="2296742" y="4710459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6"/>
          <p:cNvSpPr/>
          <p:nvPr/>
        </p:nvSpPr>
        <p:spPr>
          <a:xfrm>
            <a:off x="2479809" y="4710459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6"/>
          <p:cNvSpPr/>
          <p:nvPr/>
        </p:nvSpPr>
        <p:spPr>
          <a:xfrm>
            <a:off x="2663759" y="4710459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6"/>
          <p:cNvSpPr/>
          <p:nvPr/>
        </p:nvSpPr>
        <p:spPr>
          <a:xfrm>
            <a:off x="2847259" y="4710459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6"/>
          <p:cNvSpPr/>
          <p:nvPr/>
        </p:nvSpPr>
        <p:spPr>
          <a:xfrm>
            <a:off x="3030325" y="4710892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6"/>
          <p:cNvSpPr/>
          <p:nvPr/>
        </p:nvSpPr>
        <p:spPr>
          <a:xfrm>
            <a:off x="3209909" y="4710892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6"/>
          <p:cNvSpPr/>
          <p:nvPr/>
        </p:nvSpPr>
        <p:spPr>
          <a:xfrm>
            <a:off x="3386028" y="4710892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6"/>
          <p:cNvSpPr/>
          <p:nvPr/>
        </p:nvSpPr>
        <p:spPr>
          <a:xfrm>
            <a:off x="3922182" y="4711325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6"/>
          <p:cNvSpPr/>
          <p:nvPr/>
        </p:nvSpPr>
        <p:spPr>
          <a:xfrm>
            <a:off x="4097868" y="4711776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6"/>
          <p:cNvSpPr/>
          <p:nvPr/>
        </p:nvSpPr>
        <p:spPr>
          <a:xfrm>
            <a:off x="4273969" y="4711776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6"/>
          <p:cNvSpPr/>
          <p:nvPr/>
        </p:nvSpPr>
        <p:spPr>
          <a:xfrm>
            <a:off x="1539261" y="4772954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"/>
          <p:cNvSpPr/>
          <p:nvPr/>
        </p:nvSpPr>
        <p:spPr>
          <a:xfrm>
            <a:off x="1948871" y="477264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6"/>
          <p:cNvSpPr/>
          <p:nvPr/>
        </p:nvSpPr>
        <p:spPr>
          <a:xfrm>
            <a:off x="2141068" y="4772642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/>
          <p:nvPr/>
        </p:nvSpPr>
        <p:spPr>
          <a:xfrm>
            <a:off x="2333716" y="4773075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2526780" y="4773075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2719410" y="4773075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3104256" y="4773508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3289921" y="4773508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3853917" y="4773941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/>
          <p:nvPr/>
        </p:nvSpPr>
        <p:spPr>
          <a:xfrm>
            <a:off x="4039167" y="4774392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4223966" y="4774392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/>
          <p:nvPr/>
        </p:nvSpPr>
        <p:spPr>
          <a:xfrm>
            <a:off x="1469686" y="496267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779284" y="496267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1999757" y="4962674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2219780" y="4963107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/>
          <p:nvPr/>
        </p:nvSpPr>
        <p:spPr>
          <a:xfrm>
            <a:off x="201390" y="4964207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3864347" y="4964406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/>
          <p:nvPr/>
        </p:nvSpPr>
        <p:spPr>
          <a:xfrm>
            <a:off x="4076990" y="4964406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4290065" y="4964839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/>
          <p:nvPr/>
        </p:nvSpPr>
        <p:spPr>
          <a:xfrm>
            <a:off x="4503573" y="4964839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373864" y="48359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/>
          <p:nvPr/>
        </p:nvSpPr>
        <p:spPr>
          <a:xfrm>
            <a:off x="2009754" y="483525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2211516" y="4835691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/>
          <p:nvPr/>
        </p:nvSpPr>
        <p:spPr>
          <a:xfrm>
            <a:off x="2414161" y="4835691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6"/>
          <p:cNvSpPr/>
          <p:nvPr/>
        </p:nvSpPr>
        <p:spPr>
          <a:xfrm>
            <a:off x="2615489" y="4835691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6"/>
          <p:cNvSpPr/>
          <p:nvPr/>
        </p:nvSpPr>
        <p:spPr>
          <a:xfrm>
            <a:off x="574038" y="4837224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6"/>
          <p:cNvSpPr/>
          <p:nvPr/>
        </p:nvSpPr>
        <p:spPr>
          <a:xfrm>
            <a:off x="775366" y="4837224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6"/>
          <p:cNvSpPr/>
          <p:nvPr/>
        </p:nvSpPr>
        <p:spPr>
          <a:xfrm>
            <a:off x="973662" y="4837224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6"/>
          <p:cNvSpPr/>
          <p:nvPr/>
        </p:nvSpPr>
        <p:spPr>
          <a:xfrm>
            <a:off x="3410822" y="4836575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6"/>
          <p:cNvSpPr/>
          <p:nvPr/>
        </p:nvSpPr>
        <p:spPr>
          <a:xfrm>
            <a:off x="3799241" y="4836954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3993495" y="4837008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6"/>
          <p:cNvSpPr/>
          <p:nvPr/>
        </p:nvSpPr>
        <p:spPr>
          <a:xfrm>
            <a:off x="4187876" y="4837008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6"/>
          <p:cNvSpPr/>
          <p:nvPr/>
        </p:nvSpPr>
        <p:spPr>
          <a:xfrm>
            <a:off x="4382690" y="4837442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6"/>
          <p:cNvSpPr/>
          <p:nvPr/>
        </p:nvSpPr>
        <p:spPr>
          <a:xfrm>
            <a:off x="1539249" y="489919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46"/>
          <p:cNvSpPr/>
          <p:nvPr/>
        </p:nvSpPr>
        <p:spPr>
          <a:xfrm>
            <a:off x="2103685" y="4599779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6"/>
          <p:cNvSpPr/>
          <p:nvPr/>
        </p:nvSpPr>
        <p:spPr>
          <a:xfrm>
            <a:off x="2712463" y="4900058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6"/>
          <p:cNvSpPr/>
          <p:nvPr/>
        </p:nvSpPr>
        <p:spPr>
          <a:xfrm>
            <a:off x="680142" y="4901158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6"/>
          <p:cNvSpPr/>
          <p:nvPr/>
        </p:nvSpPr>
        <p:spPr>
          <a:xfrm>
            <a:off x="890601" y="4901158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6"/>
          <p:cNvSpPr/>
          <p:nvPr/>
        </p:nvSpPr>
        <p:spPr>
          <a:xfrm>
            <a:off x="3337325" y="4900491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6"/>
          <p:cNvSpPr/>
          <p:nvPr/>
        </p:nvSpPr>
        <p:spPr>
          <a:xfrm>
            <a:off x="3947842" y="4900924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6"/>
          <p:cNvSpPr/>
          <p:nvPr/>
        </p:nvSpPr>
        <p:spPr>
          <a:xfrm>
            <a:off x="4151353" y="4900924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6"/>
          <p:cNvSpPr/>
          <p:nvPr/>
        </p:nvSpPr>
        <p:spPr>
          <a:xfrm>
            <a:off x="4355731" y="4900924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6"/>
          <p:cNvSpPr txBox="1"/>
          <p:nvPr>
            <p:ph idx="1" type="body"/>
          </p:nvPr>
        </p:nvSpPr>
        <p:spPr>
          <a:xfrm>
            <a:off x="4915150" y="190965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Web Service</a:t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Vad är skillnaden?</a:t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28" name="Google Shape;928;p46"/>
          <p:cNvSpPr/>
          <p:nvPr/>
        </p:nvSpPr>
        <p:spPr>
          <a:xfrm>
            <a:off x="3663738" y="2305425"/>
            <a:ext cx="1193100" cy="1157700"/>
          </a:xfrm>
          <a:prstGeom prst="cube">
            <a:avLst>
              <a:gd fmla="val 25000" name="adj"/>
            </a:avLst>
          </a:prstGeom>
          <a:solidFill>
            <a:srgbClr val="89CA7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890600" y="2254125"/>
            <a:ext cx="1038900" cy="1260300"/>
          </a:xfrm>
          <a:prstGeom prst="can">
            <a:avLst>
              <a:gd fmla="val 25000" name="adj"/>
            </a:avLst>
          </a:prstGeom>
          <a:solidFill>
            <a:srgbClr val="359F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Service</a:t>
            </a:r>
            <a:endParaRPr/>
          </a:p>
        </p:txBody>
      </p:sp>
      <p:pic>
        <p:nvPicPr>
          <p:cNvPr id="930" name="Google Shape;9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200" y="125800"/>
            <a:ext cx="1390275" cy="13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46"/>
          <p:cNvSpPr txBox="1"/>
          <p:nvPr/>
        </p:nvSpPr>
        <p:spPr>
          <a:xfrm>
            <a:off x="890600" y="3565675"/>
            <a:ext cx="103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Must be Online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32" name="Google Shape;932;p46"/>
          <p:cNvSpPr txBox="1"/>
          <p:nvPr/>
        </p:nvSpPr>
        <p:spPr>
          <a:xfrm>
            <a:off x="3676488" y="3514425"/>
            <a:ext cx="103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Can be Offline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33" name="Google Shape;9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000" y="289762"/>
            <a:ext cx="1062349" cy="1062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4" name="Google Shape;934;p46"/>
          <p:cNvCxnSpPr>
            <a:stCxn id="929" idx="1"/>
            <a:endCxn id="930" idx="1"/>
          </p:cNvCxnSpPr>
          <p:nvPr/>
        </p:nvCxnSpPr>
        <p:spPr>
          <a:xfrm rot="-5400000">
            <a:off x="1015100" y="1215975"/>
            <a:ext cx="1433100" cy="6432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5" name="Google Shape;935;p46"/>
          <p:cNvCxnSpPr>
            <a:stCxn id="928" idx="0"/>
            <a:endCxn id="930" idx="3"/>
          </p:cNvCxnSpPr>
          <p:nvPr/>
        </p:nvCxnSpPr>
        <p:spPr>
          <a:xfrm flipH="1" rot="5400000">
            <a:off x="3182050" y="1082475"/>
            <a:ext cx="1484400" cy="961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6" name="Google Shape;936;p46"/>
          <p:cNvCxnSpPr>
            <a:stCxn id="928" idx="0"/>
            <a:endCxn id="933" idx="1"/>
          </p:cNvCxnSpPr>
          <p:nvPr/>
        </p:nvCxnSpPr>
        <p:spPr>
          <a:xfrm rot="-5400000">
            <a:off x="3872800" y="1353225"/>
            <a:ext cx="1484400" cy="4200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 VS API</a:t>
            </a:r>
            <a:endParaRPr/>
          </a:p>
        </p:txBody>
      </p:sp>
      <p:sp>
        <p:nvSpPr>
          <p:cNvPr id="942" name="Google Shape;942;p47"/>
          <p:cNvSpPr/>
          <p:nvPr/>
        </p:nvSpPr>
        <p:spPr>
          <a:xfrm>
            <a:off x="1746676" y="471002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7"/>
          <p:cNvSpPr/>
          <p:nvPr/>
        </p:nvSpPr>
        <p:spPr>
          <a:xfrm>
            <a:off x="1930176" y="471002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7"/>
          <p:cNvSpPr/>
          <p:nvPr/>
        </p:nvSpPr>
        <p:spPr>
          <a:xfrm>
            <a:off x="2113242" y="471002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7"/>
          <p:cNvSpPr/>
          <p:nvPr/>
        </p:nvSpPr>
        <p:spPr>
          <a:xfrm>
            <a:off x="2296742" y="4710459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7"/>
          <p:cNvSpPr/>
          <p:nvPr/>
        </p:nvSpPr>
        <p:spPr>
          <a:xfrm>
            <a:off x="2479809" y="4710459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7"/>
          <p:cNvSpPr/>
          <p:nvPr/>
        </p:nvSpPr>
        <p:spPr>
          <a:xfrm>
            <a:off x="2663759" y="4710459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7"/>
          <p:cNvSpPr/>
          <p:nvPr/>
        </p:nvSpPr>
        <p:spPr>
          <a:xfrm>
            <a:off x="2847259" y="4710459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7"/>
          <p:cNvSpPr/>
          <p:nvPr/>
        </p:nvSpPr>
        <p:spPr>
          <a:xfrm>
            <a:off x="3030325" y="4710892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7"/>
          <p:cNvSpPr/>
          <p:nvPr/>
        </p:nvSpPr>
        <p:spPr>
          <a:xfrm>
            <a:off x="3209909" y="4710892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7"/>
          <p:cNvSpPr/>
          <p:nvPr/>
        </p:nvSpPr>
        <p:spPr>
          <a:xfrm>
            <a:off x="3386028" y="4710892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47"/>
          <p:cNvSpPr/>
          <p:nvPr/>
        </p:nvSpPr>
        <p:spPr>
          <a:xfrm>
            <a:off x="3922182" y="4711325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7"/>
          <p:cNvSpPr/>
          <p:nvPr/>
        </p:nvSpPr>
        <p:spPr>
          <a:xfrm>
            <a:off x="4097868" y="4711776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7"/>
          <p:cNvSpPr/>
          <p:nvPr/>
        </p:nvSpPr>
        <p:spPr>
          <a:xfrm>
            <a:off x="4273969" y="4711776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7"/>
          <p:cNvSpPr/>
          <p:nvPr/>
        </p:nvSpPr>
        <p:spPr>
          <a:xfrm>
            <a:off x="1539261" y="4772954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7"/>
          <p:cNvSpPr/>
          <p:nvPr/>
        </p:nvSpPr>
        <p:spPr>
          <a:xfrm>
            <a:off x="1948871" y="477264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7"/>
          <p:cNvSpPr/>
          <p:nvPr/>
        </p:nvSpPr>
        <p:spPr>
          <a:xfrm>
            <a:off x="2141068" y="4772642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7"/>
          <p:cNvSpPr/>
          <p:nvPr/>
        </p:nvSpPr>
        <p:spPr>
          <a:xfrm>
            <a:off x="2333716" y="4773075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7"/>
          <p:cNvSpPr/>
          <p:nvPr/>
        </p:nvSpPr>
        <p:spPr>
          <a:xfrm>
            <a:off x="2526780" y="4773075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2719410" y="4773075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/>
          <p:nvPr/>
        </p:nvSpPr>
        <p:spPr>
          <a:xfrm>
            <a:off x="3104256" y="4773508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3289921" y="4773508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/>
          <p:nvPr/>
        </p:nvSpPr>
        <p:spPr>
          <a:xfrm>
            <a:off x="3853917" y="4773941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4039167" y="4774392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/>
          <p:nvPr/>
        </p:nvSpPr>
        <p:spPr>
          <a:xfrm>
            <a:off x="4223966" y="4774392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469686" y="496267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779284" y="496267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999757" y="4962674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2219780" y="4963107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201390" y="4964207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3864347" y="4964406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4076990" y="4964406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4290065" y="4964839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4503573" y="4964839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373864" y="48359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/>
          <p:nvPr/>
        </p:nvSpPr>
        <p:spPr>
          <a:xfrm>
            <a:off x="2009754" y="483525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2211516" y="4835691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/>
          <p:nvPr/>
        </p:nvSpPr>
        <p:spPr>
          <a:xfrm>
            <a:off x="2414161" y="4835691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2615489" y="4835691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/>
          <p:nvPr/>
        </p:nvSpPr>
        <p:spPr>
          <a:xfrm>
            <a:off x="574038" y="4837224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775366" y="4837224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/>
          <p:nvPr/>
        </p:nvSpPr>
        <p:spPr>
          <a:xfrm>
            <a:off x="973662" y="4837224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7"/>
          <p:cNvSpPr/>
          <p:nvPr/>
        </p:nvSpPr>
        <p:spPr>
          <a:xfrm>
            <a:off x="3410822" y="4836575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7"/>
          <p:cNvSpPr/>
          <p:nvPr/>
        </p:nvSpPr>
        <p:spPr>
          <a:xfrm>
            <a:off x="3799241" y="4836954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7"/>
          <p:cNvSpPr/>
          <p:nvPr/>
        </p:nvSpPr>
        <p:spPr>
          <a:xfrm>
            <a:off x="3993495" y="4837008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7"/>
          <p:cNvSpPr/>
          <p:nvPr/>
        </p:nvSpPr>
        <p:spPr>
          <a:xfrm>
            <a:off x="4187876" y="4837008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7"/>
          <p:cNvSpPr/>
          <p:nvPr/>
        </p:nvSpPr>
        <p:spPr>
          <a:xfrm>
            <a:off x="4382690" y="4837442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7"/>
          <p:cNvSpPr/>
          <p:nvPr/>
        </p:nvSpPr>
        <p:spPr>
          <a:xfrm>
            <a:off x="1539249" y="489919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7"/>
          <p:cNvSpPr/>
          <p:nvPr/>
        </p:nvSpPr>
        <p:spPr>
          <a:xfrm>
            <a:off x="2103685" y="4599779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47"/>
          <p:cNvSpPr/>
          <p:nvPr/>
        </p:nvSpPr>
        <p:spPr>
          <a:xfrm>
            <a:off x="2712463" y="4900058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7"/>
          <p:cNvSpPr/>
          <p:nvPr/>
        </p:nvSpPr>
        <p:spPr>
          <a:xfrm>
            <a:off x="680142" y="4901158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47"/>
          <p:cNvSpPr/>
          <p:nvPr/>
        </p:nvSpPr>
        <p:spPr>
          <a:xfrm>
            <a:off x="890601" y="4901158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7"/>
          <p:cNvSpPr/>
          <p:nvPr/>
        </p:nvSpPr>
        <p:spPr>
          <a:xfrm>
            <a:off x="3337325" y="4900491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47"/>
          <p:cNvSpPr/>
          <p:nvPr/>
        </p:nvSpPr>
        <p:spPr>
          <a:xfrm>
            <a:off x="3947842" y="4900924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7"/>
          <p:cNvSpPr/>
          <p:nvPr/>
        </p:nvSpPr>
        <p:spPr>
          <a:xfrm>
            <a:off x="4151353" y="4900924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7"/>
          <p:cNvSpPr/>
          <p:nvPr/>
        </p:nvSpPr>
        <p:spPr>
          <a:xfrm>
            <a:off x="4355731" y="4900924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7"/>
          <p:cNvSpPr txBox="1"/>
          <p:nvPr>
            <p:ph idx="1" type="body"/>
          </p:nvPr>
        </p:nvSpPr>
        <p:spPr>
          <a:xfrm>
            <a:off x="4915150" y="190965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Web Service</a:t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Vad är skillnaden?</a:t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98" name="Google Shape;9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8" y="1157288"/>
            <a:ext cx="88106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47"/>
          <p:cNvSpPr txBox="1"/>
          <p:nvPr/>
        </p:nvSpPr>
        <p:spPr>
          <a:xfrm>
            <a:off x="861050" y="1294050"/>
            <a:ext cx="11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In our case 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Anaheim"/>
                <a:ea typeface="Anaheim"/>
                <a:cs typeface="Anaheim"/>
                <a:sym typeface="Anaheim"/>
              </a:rPr>
              <a:t>The App</a:t>
            </a:r>
            <a:endParaRPr b="1"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8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Koder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9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Överblick</a:t>
            </a:r>
            <a:endParaRPr/>
          </a:p>
        </p:txBody>
      </p:sp>
      <p:sp>
        <p:nvSpPr>
          <p:cNvPr id="1010" name="Google Shape;1010;p49"/>
          <p:cNvSpPr/>
          <p:nvPr/>
        </p:nvSpPr>
        <p:spPr>
          <a:xfrm>
            <a:off x="1746676" y="471002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49"/>
          <p:cNvSpPr/>
          <p:nvPr/>
        </p:nvSpPr>
        <p:spPr>
          <a:xfrm>
            <a:off x="1930176" y="471002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49"/>
          <p:cNvSpPr/>
          <p:nvPr/>
        </p:nvSpPr>
        <p:spPr>
          <a:xfrm>
            <a:off x="2113242" y="471002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9"/>
          <p:cNvSpPr/>
          <p:nvPr/>
        </p:nvSpPr>
        <p:spPr>
          <a:xfrm>
            <a:off x="2296742" y="4710459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9"/>
          <p:cNvSpPr/>
          <p:nvPr/>
        </p:nvSpPr>
        <p:spPr>
          <a:xfrm>
            <a:off x="2479809" y="4710459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9"/>
          <p:cNvSpPr/>
          <p:nvPr/>
        </p:nvSpPr>
        <p:spPr>
          <a:xfrm>
            <a:off x="2663759" y="4710459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9"/>
          <p:cNvSpPr/>
          <p:nvPr/>
        </p:nvSpPr>
        <p:spPr>
          <a:xfrm>
            <a:off x="2847259" y="4710459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49"/>
          <p:cNvSpPr/>
          <p:nvPr/>
        </p:nvSpPr>
        <p:spPr>
          <a:xfrm>
            <a:off x="3030325" y="4710892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9"/>
          <p:cNvSpPr/>
          <p:nvPr/>
        </p:nvSpPr>
        <p:spPr>
          <a:xfrm>
            <a:off x="3209909" y="4710892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9"/>
          <p:cNvSpPr/>
          <p:nvPr/>
        </p:nvSpPr>
        <p:spPr>
          <a:xfrm>
            <a:off x="3386028" y="4710892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9"/>
          <p:cNvSpPr/>
          <p:nvPr/>
        </p:nvSpPr>
        <p:spPr>
          <a:xfrm>
            <a:off x="3922182" y="4711325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9"/>
          <p:cNvSpPr/>
          <p:nvPr/>
        </p:nvSpPr>
        <p:spPr>
          <a:xfrm>
            <a:off x="4097868" y="4711776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9"/>
          <p:cNvSpPr/>
          <p:nvPr/>
        </p:nvSpPr>
        <p:spPr>
          <a:xfrm>
            <a:off x="4273969" y="4711776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9"/>
          <p:cNvSpPr/>
          <p:nvPr/>
        </p:nvSpPr>
        <p:spPr>
          <a:xfrm>
            <a:off x="1539261" y="4772954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49"/>
          <p:cNvSpPr/>
          <p:nvPr/>
        </p:nvSpPr>
        <p:spPr>
          <a:xfrm>
            <a:off x="1948871" y="477264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49"/>
          <p:cNvSpPr/>
          <p:nvPr/>
        </p:nvSpPr>
        <p:spPr>
          <a:xfrm>
            <a:off x="2141068" y="4772642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9"/>
          <p:cNvSpPr/>
          <p:nvPr/>
        </p:nvSpPr>
        <p:spPr>
          <a:xfrm>
            <a:off x="2333716" y="4773075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9"/>
          <p:cNvSpPr/>
          <p:nvPr/>
        </p:nvSpPr>
        <p:spPr>
          <a:xfrm>
            <a:off x="2526780" y="4773075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49"/>
          <p:cNvSpPr/>
          <p:nvPr/>
        </p:nvSpPr>
        <p:spPr>
          <a:xfrm>
            <a:off x="2719410" y="4773075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9"/>
          <p:cNvSpPr/>
          <p:nvPr/>
        </p:nvSpPr>
        <p:spPr>
          <a:xfrm>
            <a:off x="3104256" y="4773508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49"/>
          <p:cNvSpPr/>
          <p:nvPr/>
        </p:nvSpPr>
        <p:spPr>
          <a:xfrm>
            <a:off x="3289921" y="4773508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49"/>
          <p:cNvSpPr/>
          <p:nvPr/>
        </p:nvSpPr>
        <p:spPr>
          <a:xfrm>
            <a:off x="3853917" y="4773941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49"/>
          <p:cNvSpPr/>
          <p:nvPr/>
        </p:nvSpPr>
        <p:spPr>
          <a:xfrm>
            <a:off x="4039167" y="4774392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49"/>
          <p:cNvSpPr/>
          <p:nvPr/>
        </p:nvSpPr>
        <p:spPr>
          <a:xfrm>
            <a:off x="4223966" y="4774392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49"/>
          <p:cNvSpPr/>
          <p:nvPr/>
        </p:nvSpPr>
        <p:spPr>
          <a:xfrm>
            <a:off x="1469686" y="496267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9"/>
          <p:cNvSpPr/>
          <p:nvPr/>
        </p:nvSpPr>
        <p:spPr>
          <a:xfrm>
            <a:off x="1779284" y="496267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9"/>
          <p:cNvSpPr/>
          <p:nvPr/>
        </p:nvSpPr>
        <p:spPr>
          <a:xfrm>
            <a:off x="1999757" y="4962674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49"/>
          <p:cNvSpPr/>
          <p:nvPr/>
        </p:nvSpPr>
        <p:spPr>
          <a:xfrm>
            <a:off x="2219780" y="4963107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49"/>
          <p:cNvSpPr/>
          <p:nvPr/>
        </p:nvSpPr>
        <p:spPr>
          <a:xfrm>
            <a:off x="201390" y="4964207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49"/>
          <p:cNvSpPr/>
          <p:nvPr/>
        </p:nvSpPr>
        <p:spPr>
          <a:xfrm>
            <a:off x="3864347" y="4964406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9"/>
          <p:cNvSpPr/>
          <p:nvPr/>
        </p:nvSpPr>
        <p:spPr>
          <a:xfrm>
            <a:off x="4076990" y="4964406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49"/>
          <p:cNvSpPr/>
          <p:nvPr/>
        </p:nvSpPr>
        <p:spPr>
          <a:xfrm>
            <a:off x="4290065" y="4964839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49"/>
          <p:cNvSpPr/>
          <p:nvPr/>
        </p:nvSpPr>
        <p:spPr>
          <a:xfrm>
            <a:off x="4503573" y="4964839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9"/>
          <p:cNvSpPr/>
          <p:nvPr/>
        </p:nvSpPr>
        <p:spPr>
          <a:xfrm>
            <a:off x="1373864" y="48359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9"/>
          <p:cNvSpPr/>
          <p:nvPr/>
        </p:nvSpPr>
        <p:spPr>
          <a:xfrm>
            <a:off x="2009754" y="483525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9"/>
          <p:cNvSpPr/>
          <p:nvPr/>
        </p:nvSpPr>
        <p:spPr>
          <a:xfrm>
            <a:off x="2211516" y="4835691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9"/>
          <p:cNvSpPr/>
          <p:nvPr/>
        </p:nvSpPr>
        <p:spPr>
          <a:xfrm>
            <a:off x="2414161" y="4835691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2615489" y="4835691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9"/>
          <p:cNvSpPr/>
          <p:nvPr/>
        </p:nvSpPr>
        <p:spPr>
          <a:xfrm>
            <a:off x="574038" y="4837224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9"/>
          <p:cNvSpPr/>
          <p:nvPr/>
        </p:nvSpPr>
        <p:spPr>
          <a:xfrm>
            <a:off x="775366" y="4837224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9"/>
          <p:cNvSpPr/>
          <p:nvPr/>
        </p:nvSpPr>
        <p:spPr>
          <a:xfrm>
            <a:off x="973662" y="4837224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9"/>
          <p:cNvSpPr/>
          <p:nvPr/>
        </p:nvSpPr>
        <p:spPr>
          <a:xfrm>
            <a:off x="3410822" y="4836575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9"/>
          <p:cNvSpPr/>
          <p:nvPr/>
        </p:nvSpPr>
        <p:spPr>
          <a:xfrm>
            <a:off x="3799241" y="4836954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49"/>
          <p:cNvSpPr/>
          <p:nvPr/>
        </p:nvSpPr>
        <p:spPr>
          <a:xfrm>
            <a:off x="3993495" y="4837008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9"/>
          <p:cNvSpPr/>
          <p:nvPr/>
        </p:nvSpPr>
        <p:spPr>
          <a:xfrm>
            <a:off x="4187876" y="4837008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9"/>
          <p:cNvSpPr/>
          <p:nvPr/>
        </p:nvSpPr>
        <p:spPr>
          <a:xfrm>
            <a:off x="4382690" y="4837442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9"/>
          <p:cNvSpPr/>
          <p:nvPr/>
        </p:nvSpPr>
        <p:spPr>
          <a:xfrm>
            <a:off x="1539249" y="489919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9"/>
          <p:cNvSpPr/>
          <p:nvPr/>
        </p:nvSpPr>
        <p:spPr>
          <a:xfrm>
            <a:off x="2103685" y="4599779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9"/>
          <p:cNvSpPr/>
          <p:nvPr/>
        </p:nvSpPr>
        <p:spPr>
          <a:xfrm>
            <a:off x="2712463" y="4900058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49"/>
          <p:cNvSpPr/>
          <p:nvPr/>
        </p:nvSpPr>
        <p:spPr>
          <a:xfrm>
            <a:off x="680142" y="4901158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9"/>
          <p:cNvSpPr/>
          <p:nvPr/>
        </p:nvSpPr>
        <p:spPr>
          <a:xfrm>
            <a:off x="890601" y="4901158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9"/>
          <p:cNvSpPr/>
          <p:nvPr/>
        </p:nvSpPr>
        <p:spPr>
          <a:xfrm>
            <a:off x="3337325" y="4900491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9"/>
          <p:cNvSpPr/>
          <p:nvPr/>
        </p:nvSpPr>
        <p:spPr>
          <a:xfrm>
            <a:off x="3947842" y="4900924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49"/>
          <p:cNvSpPr/>
          <p:nvPr/>
        </p:nvSpPr>
        <p:spPr>
          <a:xfrm>
            <a:off x="4151353" y="4900924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49"/>
          <p:cNvSpPr/>
          <p:nvPr/>
        </p:nvSpPr>
        <p:spPr>
          <a:xfrm>
            <a:off x="4355731" y="4900924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49"/>
          <p:cNvSpPr txBox="1"/>
          <p:nvPr>
            <p:ph idx="1" type="body"/>
          </p:nvPr>
        </p:nvSpPr>
        <p:spPr>
          <a:xfrm>
            <a:off x="4915150" y="190965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Sätt att kommunicera på, </a:t>
            </a:r>
            <a:br>
              <a:rPr b="1" lang="en" sz="1800"/>
            </a:br>
            <a:r>
              <a:rPr b="1" lang="en" sz="1800"/>
              <a:t>via Web Services.</a:t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66" name="Google Shape;1066;p49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9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068" name="Google Shape;1068;p49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cxnSp>
        <p:nvCxnSpPr>
          <p:cNvPr id="1069" name="Google Shape;1069;p49"/>
          <p:cNvCxnSpPr/>
          <p:nvPr/>
        </p:nvCxnSpPr>
        <p:spPr>
          <a:xfrm>
            <a:off x="1069450" y="2128700"/>
            <a:ext cx="509400" cy="509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0" name="Google Shape;1070;p49"/>
          <p:cNvSpPr txBox="1"/>
          <p:nvPr/>
        </p:nvSpPr>
        <p:spPr>
          <a:xfrm>
            <a:off x="6000975" y="35044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https://www.iana.org/assignments/http-status-codes/http-status-codes.xhtml#http-status-codes-1</a:t>
            </a:r>
            <a:r>
              <a:rPr lang="en"/>
              <a:t> </a:t>
            </a:r>
            <a:endParaRPr/>
          </a:p>
        </p:txBody>
      </p:sp>
      <p:pic>
        <p:nvPicPr>
          <p:cNvPr id="1071" name="Google Shape;10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125" y="1622475"/>
            <a:ext cx="3374376" cy="189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Google Shape;1072;p49"/>
          <p:cNvCxnSpPr/>
          <p:nvPr/>
        </p:nvCxnSpPr>
        <p:spPr>
          <a:xfrm rot="10800000">
            <a:off x="4787701" y="2728050"/>
            <a:ext cx="1197000" cy="8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0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Annotationer </a:t>
            </a:r>
            <a:br>
              <a:rPr lang="en"/>
            </a:br>
            <a:r>
              <a:rPr lang="en"/>
              <a:t>AKA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1"/>
          <p:cNvSpPr txBox="1"/>
          <p:nvPr/>
        </p:nvSpPr>
        <p:spPr>
          <a:xfrm>
            <a:off x="356475" y="119165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83" name="Google Shape;1083;p51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 är en annotation?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Syntaktisk metadata…?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@Override?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1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</a:t>
            </a:r>
            <a:endParaRPr/>
          </a:p>
        </p:txBody>
      </p:sp>
      <p:sp>
        <p:nvSpPr>
          <p:cNvPr id="1085" name="Google Shape;1085;p51"/>
          <p:cNvSpPr txBox="1"/>
          <p:nvPr/>
        </p:nvSpPr>
        <p:spPr>
          <a:xfrm>
            <a:off x="1009425" y="1837325"/>
            <a:ext cx="456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@Override</a:t>
            </a:r>
            <a:endParaRPr sz="66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86" name="Google Shape;1086;p51"/>
          <p:cNvSpPr txBox="1"/>
          <p:nvPr/>
        </p:nvSpPr>
        <p:spPr>
          <a:xfrm>
            <a:off x="5208200" y="3666225"/>
            <a:ext cx="376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https://www.geeksforgeeks.org/annotations-in-java/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0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0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0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0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0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0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0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2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 Structure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600" y="2051425"/>
            <a:ext cx="7110800" cy="25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53"/>
          <p:cNvSpPr txBox="1"/>
          <p:nvPr/>
        </p:nvSpPr>
        <p:spPr>
          <a:xfrm>
            <a:off x="1434425" y="993850"/>
            <a:ext cx="169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2"/>
                </a:solidFill>
              </a:rPr>
              <a:t>URL </a:t>
            </a:r>
            <a:endParaRPr b="1"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/>
          </a:p>
        </p:txBody>
      </p:sp>
      <p:sp>
        <p:nvSpPr>
          <p:cNvPr id="364" name="Google Shape;364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4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Api Collection</a:t>
            </a:r>
            <a:endParaRPr sz="2500"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5"/>
          <p:cNvSpPr/>
          <p:nvPr/>
        </p:nvSpPr>
        <p:spPr>
          <a:xfrm>
            <a:off x="61548" y="436547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55"/>
          <p:cNvSpPr/>
          <p:nvPr/>
        </p:nvSpPr>
        <p:spPr>
          <a:xfrm>
            <a:off x="447158" y="4696830"/>
            <a:ext cx="663000" cy="25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5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5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55"/>
          <p:cNvSpPr txBox="1"/>
          <p:nvPr>
            <p:ph idx="4294967295"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Get Started!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6" name="Google Shape;1116;p55"/>
          <p:cNvSpPr txBox="1"/>
          <p:nvPr/>
        </p:nvSpPr>
        <p:spPr>
          <a:xfrm>
            <a:off x="1562450" y="126305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https://github.com/public-apis/public-apis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7" name="Google Shape;1117;p55"/>
          <p:cNvSpPr txBox="1"/>
          <p:nvPr/>
        </p:nvSpPr>
        <p:spPr>
          <a:xfrm>
            <a:off x="1466550" y="2159175"/>
            <a:ext cx="6210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Auth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AKA </a:t>
            </a:r>
            <a:r>
              <a:rPr lang="en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Authentication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	OAuth, </a:t>
            </a:r>
            <a:r>
              <a:rPr lang="en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APIkey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No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HTTPS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				No, Yes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CORS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				No, Yes, Unknown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Api nycklar kan vara bra att försöka undvika - dessa är bra för övning, men om ni vill utöka applikationen i framtiden, så kommer de säkerligen krävas en prenumeration på deras ‘service’. </a:t>
            </a:r>
            <a:endParaRPr i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56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56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56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Öppna apier?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Vart kan jag hitta dessa?</a:t>
            </a:r>
            <a:endParaRPr/>
          </a:p>
        </p:txBody>
      </p:sp>
      <p:sp>
        <p:nvSpPr>
          <p:cNvPr id="1125" name="Google Shape;1125;p56"/>
          <p:cNvSpPr txBox="1"/>
          <p:nvPr>
            <p:ph idx="1" type="subTitle"/>
          </p:nvPr>
        </p:nvSpPr>
        <p:spPr>
          <a:xfrm>
            <a:off x="5626675" y="1795975"/>
            <a:ext cx="26439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GitHub - bra källor!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Finns såklart också andra hemsidor!</a:t>
            </a:r>
            <a:endParaRPr sz="1200"/>
          </a:p>
        </p:txBody>
      </p:sp>
      <p:sp>
        <p:nvSpPr>
          <p:cNvPr id="1126" name="Google Shape;1126;p56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127" name="Google Shape;1127;p56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128" name="Google Shape;11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7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r>
              <a:rPr lang="en"/>
              <a:t> Structure, Fetching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Consuming</a:t>
            </a:r>
            <a:endParaRPr/>
          </a:p>
        </p:txBody>
      </p:sp>
      <p:sp>
        <p:nvSpPr>
          <p:cNvPr id="1136" name="Google Shape;1136;p57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8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58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58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58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58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58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58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58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58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58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58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58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58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58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58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Glöm EJ</a:t>
            </a:r>
            <a:endParaRPr/>
          </a:p>
        </p:txBody>
      </p:sp>
      <p:sp>
        <p:nvSpPr>
          <p:cNvPr id="1156" name="Google Shape;1156;p58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58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58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851"/>
            <a:ext cx="8839201" cy="1413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58"/>
          <p:cNvSpPr txBox="1"/>
          <p:nvPr/>
        </p:nvSpPr>
        <p:spPr>
          <a:xfrm>
            <a:off x="1126150" y="2847900"/>
            <a:ext cx="45588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Uses-permission = tillåter användning av applikation för API kallelser!</a:t>
            </a:r>
            <a:endParaRPr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Struktur</a:t>
            </a:r>
            <a:endParaRPr sz="3100"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0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0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0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0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0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0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0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0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0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0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0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0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0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0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0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</a:t>
            </a:r>
            <a:endParaRPr/>
          </a:p>
        </p:txBody>
      </p:sp>
      <p:sp>
        <p:nvSpPr>
          <p:cNvPr id="1185" name="Google Shape;1185;p60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0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0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0"/>
          <p:cNvSpPr txBox="1"/>
          <p:nvPr/>
        </p:nvSpPr>
        <p:spPr>
          <a:xfrm>
            <a:off x="3008450" y="884700"/>
            <a:ext cx="3127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JSON Prettify: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https://jsonformatter.org/json-pretty-print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b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Låt oss börja med ett väldigt enkelt API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https://randomfox.ca/floof/</a:t>
            </a: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89" name="Google Shape;118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264" y="2584375"/>
            <a:ext cx="62674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60"/>
          <p:cNvSpPr txBox="1"/>
          <p:nvPr/>
        </p:nvSpPr>
        <p:spPr>
          <a:xfrm>
            <a:off x="1438200" y="2184175"/>
            <a:ext cx="16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Webbläsare: Firefox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1"/>
          <p:cNvSpPr/>
          <p:nvPr/>
        </p:nvSpPr>
        <p:spPr>
          <a:xfrm>
            <a:off x="0" y="2372275"/>
            <a:ext cx="2745300" cy="2997600"/>
          </a:xfrm>
          <a:prstGeom prst="diagStripe">
            <a:avLst>
              <a:gd fmla="val 50000" name="adj"/>
            </a:avLst>
          </a:prstGeom>
          <a:solidFill>
            <a:srgbClr val="D55FD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1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1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1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1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1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1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1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1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61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61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1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61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61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61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61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</a:t>
            </a:r>
            <a:endParaRPr/>
          </a:p>
        </p:txBody>
      </p:sp>
      <p:sp>
        <p:nvSpPr>
          <p:cNvPr id="1211" name="Google Shape;1211;p61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1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61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4" name="Google Shape;12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921" y="2514775"/>
            <a:ext cx="4181300" cy="13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61"/>
          <p:cNvSpPr txBox="1"/>
          <p:nvPr/>
        </p:nvSpPr>
        <p:spPr>
          <a:xfrm>
            <a:off x="4456925" y="2114575"/>
            <a:ext cx="29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Datatyp?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16" name="Google Shape;12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568" y="3014650"/>
            <a:ext cx="1955694" cy="15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2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62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62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62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62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2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2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2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62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62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62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2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62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62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62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</a:t>
            </a:r>
            <a:endParaRPr/>
          </a:p>
        </p:txBody>
      </p:sp>
      <p:sp>
        <p:nvSpPr>
          <p:cNvPr id="1236" name="Google Shape;1236;p62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62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62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9" name="Google Shape;12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921" y="2514775"/>
            <a:ext cx="4181300" cy="13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62"/>
          <p:cNvSpPr txBox="1"/>
          <p:nvPr/>
        </p:nvSpPr>
        <p:spPr>
          <a:xfrm>
            <a:off x="4456925" y="2114575"/>
            <a:ext cx="29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Datatyp?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1" name="Google Shape;1241;p62"/>
          <p:cNvSpPr txBox="1"/>
          <p:nvPr/>
        </p:nvSpPr>
        <p:spPr>
          <a:xfrm>
            <a:off x="1563525" y="3051600"/>
            <a:ext cx="224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Image : </a:t>
            </a:r>
            <a:r>
              <a:rPr lang="en" sz="19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String</a:t>
            </a:r>
            <a:endParaRPr sz="19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Link: </a:t>
            </a:r>
            <a:r>
              <a:rPr lang="en" sz="19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String</a:t>
            </a:r>
            <a:endParaRPr sz="19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63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 sz="3100"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API, JSON, RETROFIT &amp; INTERFACES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4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64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64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4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64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64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64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64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64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64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64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4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64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64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64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1266" name="Google Shape;1266;p64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64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64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00" y="1786305"/>
            <a:ext cx="2739612" cy="1126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64"/>
          <p:cNvSpPr txBox="1"/>
          <p:nvPr/>
        </p:nvSpPr>
        <p:spPr>
          <a:xfrm>
            <a:off x="529800" y="1386100"/>
            <a:ext cx="44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Project Hierarchy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65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65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65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65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65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65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65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65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65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65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65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65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65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65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65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  <p:sp>
        <p:nvSpPr>
          <p:cNvPr id="1290" name="Google Shape;1290;p65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65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65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65"/>
          <p:cNvSpPr txBox="1"/>
          <p:nvPr/>
        </p:nvSpPr>
        <p:spPr>
          <a:xfrm>
            <a:off x="529800" y="1386100"/>
            <a:ext cx="44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Project Hierarchy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94" name="Google Shape;12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342" y="1786288"/>
            <a:ext cx="3865308" cy="195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00" y="1786305"/>
            <a:ext cx="2739612" cy="112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66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66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66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66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66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66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66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66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66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66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66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66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66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66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66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comparison</a:t>
            </a:r>
            <a:endParaRPr/>
          </a:p>
        </p:txBody>
      </p:sp>
      <p:sp>
        <p:nvSpPr>
          <p:cNvPr id="1315" name="Google Shape;1315;p66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66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66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66"/>
          <p:cNvSpPr txBox="1"/>
          <p:nvPr/>
        </p:nvSpPr>
        <p:spPr>
          <a:xfrm>
            <a:off x="506800" y="3120100"/>
            <a:ext cx="44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06666"/>
                </a:solidFill>
                <a:latin typeface="Anaheim"/>
                <a:ea typeface="Anaheim"/>
                <a:cs typeface="Anaheim"/>
                <a:sym typeface="Anaheim"/>
              </a:rPr>
              <a:t>Notera: Namnen MÅSTE matcha!</a:t>
            </a:r>
            <a:endParaRPr i="1">
              <a:solidFill>
                <a:srgbClr val="E0666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19" name="Google Shape;13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96" y="1747500"/>
            <a:ext cx="4181300" cy="13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867" y="1702063"/>
            <a:ext cx="3865308" cy="19594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1" name="Google Shape;1321;p66"/>
          <p:cNvCxnSpPr>
            <a:stCxn id="1319" idx="1"/>
          </p:cNvCxnSpPr>
          <p:nvPr/>
        </p:nvCxnSpPr>
        <p:spPr>
          <a:xfrm>
            <a:off x="506796" y="2433800"/>
            <a:ext cx="204900" cy="1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2" name="Google Shape;1322;p66"/>
          <p:cNvCxnSpPr/>
          <p:nvPr/>
        </p:nvCxnSpPr>
        <p:spPr>
          <a:xfrm rot="10800000">
            <a:off x="7332400" y="2825100"/>
            <a:ext cx="226500" cy="2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7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67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67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67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67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67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67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67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67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67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67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67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67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67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67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own variable name</a:t>
            </a:r>
            <a:endParaRPr/>
          </a:p>
        </p:txBody>
      </p:sp>
      <p:sp>
        <p:nvSpPr>
          <p:cNvPr id="1342" name="Google Shape;1342;p67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67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67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5" name="Google Shape;13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375" y="1498852"/>
            <a:ext cx="4421050" cy="19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67"/>
          <p:cNvSpPr txBox="1"/>
          <p:nvPr/>
        </p:nvSpPr>
        <p:spPr>
          <a:xfrm>
            <a:off x="2498350" y="3410650"/>
            <a:ext cx="442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Observera: Om du vill ha ett eget namn på din variabel, använd </a:t>
            </a:r>
            <a:r>
              <a:rPr i="1"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@SerializedName()</a:t>
            </a:r>
            <a:r>
              <a:rPr i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i="1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8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68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68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68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68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68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68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68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68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68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68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68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68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68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68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here</a:t>
            </a:r>
            <a:endParaRPr/>
          </a:p>
        </p:txBody>
      </p:sp>
      <p:sp>
        <p:nvSpPr>
          <p:cNvPr id="1366" name="Google Shape;1366;p68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68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68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9" name="Google Shape;13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850" y="2269137"/>
            <a:ext cx="3058914" cy="132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69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69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69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69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69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69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69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69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69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69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69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69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69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69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69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API</a:t>
            </a:r>
            <a:endParaRPr/>
          </a:p>
        </p:txBody>
      </p:sp>
      <p:sp>
        <p:nvSpPr>
          <p:cNvPr id="1389" name="Google Shape;1389;p69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69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69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2" name="Google Shape;13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413" y="2258362"/>
            <a:ext cx="3058914" cy="132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785" y="1871400"/>
            <a:ext cx="3929850" cy="17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69"/>
          <p:cNvSpPr txBox="1"/>
          <p:nvPr/>
        </p:nvSpPr>
        <p:spPr>
          <a:xfrm>
            <a:off x="4060325" y="3588325"/>
            <a:ext cx="621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Observera: att vi arbetar med en annotation @GET här!</a:t>
            </a:r>
            <a:endParaRPr i="1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Vi arbetar också med Call&lt;T&gt; </a:t>
            </a:r>
            <a:endParaRPr i="1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Dessa kommer från Retrofit!</a:t>
            </a:r>
            <a:endParaRPr i="1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70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0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0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0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0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0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0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0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0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70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70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70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0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70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0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1414" name="Google Shape;1414;p70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70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0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7" name="Google Shape;14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75" y="2258362"/>
            <a:ext cx="3058914" cy="132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675" y="2115025"/>
            <a:ext cx="4400550" cy="158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9" name="Google Shape;1419;p70"/>
          <p:cNvCxnSpPr/>
          <p:nvPr/>
        </p:nvCxnSpPr>
        <p:spPr>
          <a:xfrm rot="10800000">
            <a:off x="7720675" y="3504425"/>
            <a:ext cx="733200" cy="4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1"/>
          <p:cNvSpPr txBox="1"/>
          <p:nvPr>
            <p:ph idx="1" type="body"/>
          </p:nvPr>
        </p:nvSpPr>
        <p:spPr>
          <a:xfrm>
            <a:off x="5060375" y="197302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Detta är allt som behövs just nu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Vi saknar dock ett /endpoint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71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FoxAPI Code</a:t>
            </a:r>
            <a:endParaRPr sz="2500"/>
          </a:p>
        </p:txBody>
      </p:sp>
      <p:sp>
        <p:nvSpPr>
          <p:cNvPr id="1426" name="Google Shape;1426;p71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1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1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1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1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71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71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71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71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71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71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1"/>
          <p:cNvSpPr/>
          <p:nvPr/>
        </p:nvSpPr>
        <p:spPr>
          <a:xfrm>
            <a:off x="417138" y="2769550"/>
            <a:ext cx="4520100" cy="2309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71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71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71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71"/>
          <p:cNvSpPr/>
          <p:nvPr/>
        </p:nvSpPr>
        <p:spPr>
          <a:xfrm>
            <a:off x="264738" y="2617150"/>
            <a:ext cx="4520100" cy="23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71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1"/>
          <p:cNvSpPr txBox="1"/>
          <p:nvPr/>
        </p:nvSpPr>
        <p:spPr>
          <a:xfrm>
            <a:off x="268650" y="2617150"/>
            <a:ext cx="44736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package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com.example.myapplication.api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retrofit2.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endParaRPr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retrofit2.http.</a:t>
            </a: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endParaRPr i="1"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FoxApi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@GET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"endpointGoesHere"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getInfo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4" name="Google Shape;1444;p71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FoxAPI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2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2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72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2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2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2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2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72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2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2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2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2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2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2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72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</a:t>
            </a:r>
            <a:endParaRPr/>
          </a:p>
        </p:txBody>
      </p:sp>
      <p:sp>
        <p:nvSpPr>
          <p:cNvPr id="1464" name="Google Shape;1464;p72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2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72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7" name="Google Shape;14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251" y="919524"/>
            <a:ext cx="27432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72"/>
          <p:cNvSpPr txBox="1"/>
          <p:nvPr/>
        </p:nvSpPr>
        <p:spPr>
          <a:xfrm>
            <a:off x="4065200" y="1520400"/>
            <a:ext cx="313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rPr>
              <a:t>“Vad är ett Endpoint?”</a:t>
            </a:r>
            <a:endParaRPr i="1" sz="2400">
              <a:solidFill>
                <a:srgbClr val="359FF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73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73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3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3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3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73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73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3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3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73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3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3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3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3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3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</a:t>
            </a:r>
            <a:endParaRPr/>
          </a:p>
        </p:txBody>
      </p:sp>
      <p:sp>
        <p:nvSpPr>
          <p:cNvPr id="1488" name="Google Shape;1488;p73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3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3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1" name="Google Shape;14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251" y="919524"/>
            <a:ext cx="27432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73"/>
          <p:cNvSpPr txBox="1"/>
          <p:nvPr/>
        </p:nvSpPr>
        <p:spPr>
          <a:xfrm>
            <a:off x="4065200" y="1520400"/>
            <a:ext cx="313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rPr>
              <a:t>“Vad är ett Endpoint?”</a:t>
            </a:r>
            <a:endParaRPr i="1" sz="2400">
              <a:solidFill>
                <a:srgbClr val="359FF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93" name="Google Shape;149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484" y="2231100"/>
            <a:ext cx="4263690" cy="15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/>
          <p:nvPr/>
        </p:nvSpPr>
        <p:spPr>
          <a:xfrm>
            <a:off x="6115400" y="2071775"/>
            <a:ext cx="2640900" cy="26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5326800" y="425490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 txBox="1"/>
          <p:nvPr>
            <p:ph idx="1" type="body"/>
          </p:nvPr>
        </p:nvSpPr>
        <p:spPr>
          <a:xfrm>
            <a:off x="609501" y="1973025"/>
            <a:ext cx="4922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Innan vi börjar behöver vi ha förståelse över hur det hela fungerar.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Skapa ett Request mot en URL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Hämta datan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Konvertera datan (JSON) till ett Objekt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Arbeta med objektet</a:t>
            </a:r>
            <a:endParaRPr sz="1700"/>
          </a:p>
        </p:txBody>
      </p:sp>
      <p:sp>
        <p:nvSpPr>
          <p:cNvPr id="378" name="Google Shape;378;p29"/>
          <p:cNvSpPr/>
          <p:nvPr/>
        </p:nvSpPr>
        <p:spPr>
          <a:xfrm>
            <a:off x="6027700" y="1984075"/>
            <a:ext cx="2640900" cy="2640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700" y="1984075"/>
            <a:ext cx="2640901" cy="26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-644250" y="877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 rot="10800000">
            <a:off x="-1652175" y="4202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74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4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4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4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74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4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74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74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74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74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74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4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74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4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4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URL</a:t>
            </a:r>
            <a:endParaRPr/>
          </a:p>
        </p:txBody>
      </p:sp>
      <p:sp>
        <p:nvSpPr>
          <p:cNvPr id="1513" name="Google Shape;1513;p74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4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74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4"/>
          <p:cNvSpPr txBox="1"/>
          <p:nvPr/>
        </p:nvSpPr>
        <p:spPr>
          <a:xfrm>
            <a:off x="4389800" y="1358650"/>
            <a:ext cx="62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https://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randomfox.ca</a:t>
            </a:r>
            <a:r>
              <a:rPr lang="en" sz="24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/floof/</a:t>
            </a:r>
            <a:endParaRPr sz="2400"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517" name="Google Shape;15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251" y="919524"/>
            <a:ext cx="27432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74"/>
          <p:cNvSpPr txBox="1"/>
          <p:nvPr/>
        </p:nvSpPr>
        <p:spPr>
          <a:xfrm>
            <a:off x="4345550" y="2577150"/>
            <a:ext cx="41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Vilken del är vårt endpoint?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75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75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75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5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75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75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75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75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75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75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75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75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75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75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5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URL</a:t>
            </a:r>
            <a:endParaRPr/>
          </a:p>
        </p:txBody>
      </p:sp>
      <p:sp>
        <p:nvSpPr>
          <p:cNvPr id="1538" name="Google Shape;1538;p75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75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5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75"/>
          <p:cNvSpPr txBox="1"/>
          <p:nvPr/>
        </p:nvSpPr>
        <p:spPr>
          <a:xfrm>
            <a:off x="4389800" y="1358650"/>
            <a:ext cx="62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https://</a:t>
            </a:r>
            <a:r>
              <a:rPr lang="en" sz="24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randomfox.ca</a:t>
            </a:r>
            <a:r>
              <a:rPr lang="en" sz="2400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/floof/</a:t>
            </a:r>
            <a:endParaRPr sz="2400">
              <a:solidFill>
                <a:srgbClr val="BBBBBB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542" name="Google Shape;154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251" y="919524"/>
            <a:ext cx="27432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75"/>
          <p:cNvSpPr txBox="1"/>
          <p:nvPr/>
        </p:nvSpPr>
        <p:spPr>
          <a:xfrm>
            <a:off x="6649125" y="2253713"/>
            <a:ext cx="41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       Endpoint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44" name="Google Shape;1544;p75"/>
          <p:cNvSpPr/>
          <p:nvPr/>
        </p:nvSpPr>
        <p:spPr>
          <a:xfrm rot="-5594322">
            <a:off x="7333292" y="1641885"/>
            <a:ext cx="323917" cy="707908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76"/>
          <p:cNvSpPr txBox="1"/>
          <p:nvPr>
            <p:ph idx="1" type="body"/>
          </p:nvPr>
        </p:nvSpPr>
        <p:spPr>
          <a:xfrm>
            <a:off x="5060375" y="1973025"/>
            <a:ext cx="37866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Detta är allt som behövs just nu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Vi saknar dock ett /endpoint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76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FoxAPI Code</a:t>
            </a:r>
            <a:endParaRPr sz="2500"/>
          </a:p>
        </p:txBody>
      </p:sp>
      <p:sp>
        <p:nvSpPr>
          <p:cNvPr id="1551" name="Google Shape;1551;p76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76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76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76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76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76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76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76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76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6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6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6"/>
          <p:cNvSpPr/>
          <p:nvPr/>
        </p:nvSpPr>
        <p:spPr>
          <a:xfrm>
            <a:off x="417138" y="2769550"/>
            <a:ext cx="4520100" cy="2309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76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6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76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6"/>
          <p:cNvSpPr/>
          <p:nvPr/>
        </p:nvSpPr>
        <p:spPr>
          <a:xfrm>
            <a:off x="264738" y="2617150"/>
            <a:ext cx="4520100" cy="2309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76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6"/>
          <p:cNvSpPr txBox="1"/>
          <p:nvPr/>
        </p:nvSpPr>
        <p:spPr>
          <a:xfrm>
            <a:off x="268650" y="2617150"/>
            <a:ext cx="44736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package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com.example.myapplication.api</a:t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retrofit2.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endParaRPr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retrofit2.http.</a:t>
            </a: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endParaRPr i="1"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FoxApi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@GET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"/floof"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getInfo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9" name="Google Shape;1569;p76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FoxAPI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7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77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77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77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77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77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77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7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77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77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77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77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77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77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77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URL’s Differ</a:t>
            </a:r>
            <a:endParaRPr/>
          </a:p>
        </p:txBody>
      </p:sp>
      <p:sp>
        <p:nvSpPr>
          <p:cNvPr id="1589" name="Google Shape;1589;p77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7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7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7"/>
          <p:cNvSpPr txBox="1"/>
          <p:nvPr/>
        </p:nvSpPr>
        <p:spPr>
          <a:xfrm>
            <a:off x="1595875" y="1660575"/>
            <a:ext cx="6210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</a:rPr>
              <a:t>www.test.com/?foodtype=someFoo</a:t>
            </a:r>
            <a:r>
              <a:rPr lang="en">
                <a:solidFill>
                  <a:srgbClr val="61AFEF"/>
                </a:solidFill>
              </a:rPr>
              <a:t>d</a:t>
            </a:r>
            <a:endParaRPr>
              <a:solidFill>
                <a:srgbClr val="61AFE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1AFEF"/>
                </a:solidFill>
              </a:rPr>
              <a:t>www.test.com/?userName=benny</a:t>
            </a:r>
            <a:endParaRPr>
              <a:solidFill>
                <a:srgbClr val="61AFEF"/>
              </a:solidFill>
            </a:endParaRPr>
          </a:p>
        </p:txBody>
      </p:sp>
      <p:sp>
        <p:nvSpPr>
          <p:cNvPr id="1593" name="Google Shape;1593;p77"/>
          <p:cNvSpPr txBox="1"/>
          <p:nvPr/>
        </p:nvSpPr>
        <p:spPr>
          <a:xfrm>
            <a:off x="1671375" y="30192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URL’er framkommer väldigt olika. Här ovan ser vi ett exempel på en parameter!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78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78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78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78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78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78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78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78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78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78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78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78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78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78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78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Query Params?</a:t>
            </a:r>
            <a:endParaRPr/>
          </a:p>
        </p:txBody>
      </p:sp>
      <p:sp>
        <p:nvSpPr>
          <p:cNvPr id="1613" name="Google Shape;1613;p78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78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78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78"/>
          <p:cNvSpPr txBox="1"/>
          <p:nvPr/>
        </p:nvSpPr>
        <p:spPr>
          <a:xfrm>
            <a:off x="830350" y="1719688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617" name="Google Shape;1617;p78"/>
          <p:cNvPicPr preferRelativeResize="0"/>
          <p:nvPr/>
        </p:nvPicPr>
        <p:blipFill rotWithShape="1">
          <a:blip r:embed="rId3">
            <a:alphaModFix/>
          </a:blip>
          <a:srcRect b="0" l="0" r="0" t="1273"/>
          <a:stretch/>
        </p:blipFill>
        <p:spPr>
          <a:xfrm>
            <a:off x="50" y="2609500"/>
            <a:ext cx="9143998" cy="12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78"/>
          <p:cNvSpPr txBox="1"/>
          <p:nvPr/>
        </p:nvSpPr>
        <p:spPr>
          <a:xfrm>
            <a:off x="2466025" y="1537588"/>
            <a:ext cx="493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www.weather.com/</a:t>
            </a:r>
            <a:r>
              <a:rPr lang="en" sz="17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search</a:t>
            </a:r>
            <a:r>
              <a:rPr lang="en" sz="17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/?</a:t>
            </a:r>
            <a:r>
              <a:rPr lang="en" sz="17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query</a:t>
            </a:r>
            <a:r>
              <a:rPr lang="en" sz="17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=</a:t>
            </a:r>
            <a:r>
              <a:rPr lang="en" sz="1700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value</a:t>
            </a:r>
            <a:endParaRPr sz="1700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619" name="Google Shape;1619;p78"/>
          <p:cNvCxnSpPr/>
          <p:nvPr/>
        </p:nvCxnSpPr>
        <p:spPr>
          <a:xfrm flipH="1">
            <a:off x="3030050" y="1897800"/>
            <a:ext cx="1315500" cy="10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0" name="Google Shape;1620;p78"/>
          <p:cNvCxnSpPr/>
          <p:nvPr/>
        </p:nvCxnSpPr>
        <p:spPr>
          <a:xfrm flipH="1">
            <a:off x="4582750" y="1897800"/>
            <a:ext cx="593100" cy="12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1" name="Google Shape;1621;p78"/>
          <p:cNvCxnSpPr/>
          <p:nvPr/>
        </p:nvCxnSpPr>
        <p:spPr>
          <a:xfrm flipH="1">
            <a:off x="5488450" y="1908600"/>
            <a:ext cx="258900" cy="13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79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79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79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79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79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79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79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79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79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79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79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79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79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79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79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</a:t>
            </a:r>
            <a:r>
              <a:rPr lang="en"/>
              <a:t>build Retrofit</a:t>
            </a:r>
            <a:endParaRPr/>
          </a:p>
        </p:txBody>
      </p:sp>
      <p:sp>
        <p:nvSpPr>
          <p:cNvPr id="1641" name="Google Shape;1641;p79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79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79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4" name="Google Shape;16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050" y="2425075"/>
            <a:ext cx="3289549" cy="141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5" name="Google Shape;1645;p79"/>
          <p:cNvCxnSpPr/>
          <p:nvPr/>
        </p:nvCxnSpPr>
        <p:spPr>
          <a:xfrm rot="10800000">
            <a:off x="3396800" y="3784875"/>
            <a:ext cx="1434000" cy="9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80"/>
          <p:cNvSpPr txBox="1"/>
          <p:nvPr>
            <p:ph idx="1" type="body"/>
          </p:nvPr>
        </p:nvSpPr>
        <p:spPr>
          <a:xfrm>
            <a:off x="5296275" y="1973025"/>
            <a:ext cx="3550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baseUrl = API Url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converterFactory = konverterare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80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Build Retrofit</a:t>
            </a:r>
            <a:endParaRPr sz="2500"/>
          </a:p>
        </p:txBody>
      </p:sp>
      <p:sp>
        <p:nvSpPr>
          <p:cNvPr id="1652" name="Google Shape;1652;p80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0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80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0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80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0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0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0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80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80"/>
          <p:cNvSpPr/>
          <p:nvPr/>
        </p:nvSpPr>
        <p:spPr>
          <a:xfrm>
            <a:off x="439793" y="2833830"/>
            <a:ext cx="5329200" cy="17436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62" name="Google Shape;1662;p80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0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80"/>
          <p:cNvSpPr/>
          <p:nvPr/>
        </p:nvSpPr>
        <p:spPr>
          <a:xfrm>
            <a:off x="264875" y="2778600"/>
            <a:ext cx="5187900" cy="1743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65" name="Google Shape;1665;p80"/>
          <p:cNvSpPr txBox="1"/>
          <p:nvPr/>
        </p:nvSpPr>
        <p:spPr>
          <a:xfrm>
            <a:off x="269351" y="2778600"/>
            <a:ext cx="5499600" cy="18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Build Retrofit</a:t>
            </a:r>
            <a:endParaRPr i="1" sz="12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retrofit =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Retrofit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Builder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baseUrl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"https://randomfox.ca/floof/"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addConverterFactory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GsonConverterFactory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D55F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6" name="Google Shape;1666;p80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80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80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80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80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0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80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80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80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80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Retrofit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81"/>
          <p:cNvSpPr txBox="1"/>
          <p:nvPr>
            <p:ph idx="1" type="body"/>
          </p:nvPr>
        </p:nvSpPr>
        <p:spPr>
          <a:xfrm>
            <a:off x="5296275" y="1973025"/>
            <a:ext cx="3550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Här kallar vi på vår metod vi skrev inom FoxApi interface.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getInfo() är vår metod!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Detta är en @Get mot en endpoint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81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FoxApi method</a:t>
            </a:r>
            <a:endParaRPr sz="2500"/>
          </a:p>
        </p:txBody>
      </p:sp>
      <p:sp>
        <p:nvSpPr>
          <p:cNvPr id="1682" name="Google Shape;1682;p81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1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1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1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81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1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1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81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81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1"/>
          <p:cNvSpPr/>
          <p:nvPr/>
        </p:nvSpPr>
        <p:spPr>
          <a:xfrm>
            <a:off x="439793" y="2833830"/>
            <a:ext cx="5329200" cy="17436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92" name="Google Shape;1692;p81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1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1"/>
          <p:cNvSpPr/>
          <p:nvPr/>
        </p:nvSpPr>
        <p:spPr>
          <a:xfrm>
            <a:off x="264875" y="2778600"/>
            <a:ext cx="5187900" cy="1743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95" name="Google Shape;1695;p81"/>
          <p:cNvSpPr txBox="1"/>
          <p:nvPr/>
        </p:nvSpPr>
        <p:spPr>
          <a:xfrm>
            <a:off x="269351" y="2778600"/>
            <a:ext cx="5499600" cy="18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C6370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GETTER</a:t>
            </a:r>
            <a:endParaRPr i="1" sz="12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getFoxApi = retrofit.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FoxApi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&gt;()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getInfo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6" name="Google Shape;1696;p81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1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81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81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1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1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1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1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1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1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getInfo()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82"/>
          <p:cNvSpPr txBox="1"/>
          <p:nvPr>
            <p:ph idx="1" type="body"/>
          </p:nvPr>
        </p:nvSpPr>
        <p:spPr>
          <a:xfrm>
            <a:off x="5296275" y="1973025"/>
            <a:ext cx="3550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Här så utför vi själva anropet!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Det tillkommer två lyssnare: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Arial"/>
                <a:ea typeface="Arial"/>
                <a:cs typeface="Arial"/>
                <a:sym typeface="Arial"/>
              </a:rPr>
              <a:t>onResponse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- Svaret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9999"/>
                </a:solidFill>
                <a:latin typeface="Arial"/>
                <a:ea typeface="Arial"/>
                <a:cs typeface="Arial"/>
                <a:sym typeface="Arial"/>
              </a:rPr>
              <a:t>onFailure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- Om det misslyckats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82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Make the call!</a:t>
            </a:r>
            <a:endParaRPr sz="2500"/>
          </a:p>
        </p:txBody>
      </p:sp>
      <p:sp>
        <p:nvSpPr>
          <p:cNvPr id="1712" name="Google Shape;1712;p82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82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82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82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82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2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82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82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82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82"/>
          <p:cNvSpPr/>
          <p:nvPr/>
        </p:nvSpPr>
        <p:spPr>
          <a:xfrm>
            <a:off x="458974" y="2833830"/>
            <a:ext cx="5913600" cy="17436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22" name="Google Shape;1722;p82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82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82"/>
          <p:cNvSpPr/>
          <p:nvPr/>
        </p:nvSpPr>
        <p:spPr>
          <a:xfrm>
            <a:off x="264875" y="2778600"/>
            <a:ext cx="5967600" cy="1743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25" name="Google Shape;1725;p82"/>
          <p:cNvSpPr txBox="1"/>
          <p:nvPr/>
        </p:nvSpPr>
        <p:spPr>
          <a:xfrm>
            <a:off x="269850" y="2778600"/>
            <a:ext cx="5967600" cy="18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getFoxApi.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onResponse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100">
              <a:solidFill>
                <a:srgbClr val="5060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onFailure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6" name="Google Shape;1726;p82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82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82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82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82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82"/>
          <p:cNvSpPr/>
          <p:nvPr/>
        </p:nvSpPr>
        <p:spPr>
          <a:xfrm rot="-1240090">
            <a:off x="650650" y="-90384"/>
            <a:ext cx="2135116" cy="2210502"/>
          </a:xfrm>
          <a:prstGeom prst="diamond">
            <a:avLst/>
          </a:prstGeom>
          <a:solidFill>
            <a:srgbClr val="359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82"/>
          <p:cNvSpPr/>
          <p:nvPr/>
        </p:nvSpPr>
        <p:spPr>
          <a:xfrm>
            <a:off x="1718200" y="52351"/>
            <a:ext cx="2135100" cy="18009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82"/>
          <p:cNvSpPr/>
          <p:nvPr/>
        </p:nvSpPr>
        <p:spPr>
          <a:xfrm rot="8890575">
            <a:off x="-85703" y="-467396"/>
            <a:ext cx="3811814" cy="1569335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2"/>
          <p:cNvSpPr/>
          <p:nvPr/>
        </p:nvSpPr>
        <p:spPr>
          <a:xfrm rot="-345145">
            <a:off x="279072" y="353377"/>
            <a:ext cx="3148756" cy="11988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82"/>
          <p:cNvSpPr txBox="1"/>
          <p:nvPr/>
        </p:nvSpPr>
        <p:spPr>
          <a:xfrm rot="-518799">
            <a:off x="316611" y="614160"/>
            <a:ext cx="3007179" cy="677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C7832"/>
                </a:solidFill>
                <a:latin typeface="Overpass Mono"/>
                <a:ea typeface="Overpass Mono"/>
                <a:cs typeface="Overpass Mono"/>
                <a:sym typeface="Overpass Mono"/>
              </a:rPr>
              <a:t>enqueue()</a:t>
            </a:r>
            <a:endParaRPr b="1" i="1" sz="3200">
              <a:solidFill>
                <a:srgbClr val="FFE59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83"/>
          <p:cNvSpPr txBox="1"/>
          <p:nvPr>
            <p:ph idx="1" type="body"/>
          </p:nvPr>
        </p:nvSpPr>
        <p:spPr>
          <a:xfrm>
            <a:off x="5296275" y="1973025"/>
            <a:ext cx="3550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Här så utför vi själva anropet!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Det tillkommer två lyssnare: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9CA78"/>
                </a:solidFill>
                <a:latin typeface="Arial"/>
                <a:ea typeface="Arial"/>
                <a:cs typeface="Arial"/>
                <a:sym typeface="Arial"/>
              </a:rPr>
              <a:t>onResponse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- Svaret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9999"/>
                </a:solidFill>
                <a:latin typeface="Arial"/>
                <a:ea typeface="Arial"/>
                <a:cs typeface="Arial"/>
                <a:sym typeface="Arial"/>
              </a:rPr>
              <a:t>onFailure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- Om det misslyckats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83"/>
          <p:cNvSpPr txBox="1"/>
          <p:nvPr>
            <p:ph type="title"/>
          </p:nvPr>
        </p:nvSpPr>
        <p:spPr>
          <a:xfrm>
            <a:off x="5060375" y="1256550"/>
            <a:ext cx="374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Make the call!</a:t>
            </a:r>
            <a:endParaRPr sz="2500"/>
          </a:p>
        </p:txBody>
      </p:sp>
      <p:sp>
        <p:nvSpPr>
          <p:cNvPr id="1742" name="Google Shape;1742;p83"/>
          <p:cNvSpPr/>
          <p:nvPr/>
        </p:nvSpPr>
        <p:spPr>
          <a:xfrm>
            <a:off x="1084789" y="1736376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83"/>
          <p:cNvSpPr/>
          <p:nvPr/>
        </p:nvSpPr>
        <p:spPr>
          <a:xfrm>
            <a:off x="1268288" y="1736376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83"/>
          <p:cNvSpPr/>
          <p:nvPr/>
        </p:nvSpPr>
        <p:spPr>
          <a:xfrm>
            <a:off x="1451355" y="1736376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83"/>
          <p:cNvSpPr/>
          <p:nvPr/>
        </p:nvSpPr>
        <p:spPr>
          <a:xfrm>
            <a:off x="1016073" y="1798992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83"/>
          <p:cNvSpPr/>
          <p:nvPr/>
        </p:nvSpPr>
        <p:spPr>
          <a:xfrm>
            <a:off x="1286983" y="1798992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83"/>
          <p:cNvSpPr/>
          <p:nvPr/>
        </p:nvSpPr>
        <p:spPr>
          <a:xfrm>
            <a:off x="807798" y="1989024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83"/>
          <p:cNvSpPr/>
          <p:nvPr/>
        </p:nvSpPr>
        <p:spPr>
          <a:xfrm>
            <a:off x="1117396" y="1989024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3"/>
          <p:cNvSpPr/>
          <p:nvPr/>
        </p:nvSpPr>
        <p:spPr>
          <a:xfrm>
            <a:off x="947376" y="1861608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83"/>
          <p:cNvSpPr/>
          <p:nvPr/>
        </p:nvSpPr>
        <p:spPr>
          <a:xfrm>
            <a:off x="1347867" y="1861608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83"/>
          <p:cNvSpPr/>
          <p:nvPr/>
        </p:nvSpPr>
        <p:spPr>
          <a:xfrm>
            <a:off x="539158" y="463591"/>
            <a:ext cx="8356800" cy="4082400"/>
          </a:xfrm>
          <a:prstGeom prst="rect">
            <a:avLst/>
          </a:prstGeom>
          <a:solidFill>
            <a:srgbClr val="2B2B2B">
              <a:alpha val="8313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52" name="Google Shape;1752;p83"/>
          <p:cNvSpPr/>
          <p:nvPr/>
        </p:nvSpPr>
        <p:spPr>
          <a:xfrm>
            <a:off x="877362" y="1925542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83"/>
          <p:cNvSpPr/>
          <p:nvPr/>
        </p:nvSpPr>
        <p:spPr>
          <a:xfrm>
            <a:off x="1416997" y="1925542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83"/>
          <p:cNvSpPr/>
          <p:nvPr/>
        </p:nvSpPr>
        <p:spPr>
          <a:xfrm>
            <a:off x="264875" y="334275"/>
            <a:ext cx="8433000" cy="4082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55" name="Google Shape;1755;p83"/>
          <p:cNvSpPr txBox="1"/>
          <p:nvPr/>
        </p:nvSpPr>
        <p:spPr>
          <a:xfrm>
            <a:off x="271905" y="334275"/>
            <a:ext cx="8433000" cy="4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Make the call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getFoxApi.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onResponse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SUCCESS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isSuccessful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fox =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fox !=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"image: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fox.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, link: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fox.</a:t>
            </a:r>
            <a:r>
              <a:rPr i="1"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myLink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errorBody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)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ERROR 404 or 500 can still happen here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Error handling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onFailure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ERROR MESSAGE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30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399" name="Google Shape;399;p30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400" name="Google Shape;400;p30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0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30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0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30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30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6" name="Google Shape;406;p30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407" name="Google Shape;407;p30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0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410" name="Google Shape;410;p30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0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413" name="Google Shape;413;p30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84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84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84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84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84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84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84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84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84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4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84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84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84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84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84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GLIDE?</a:t>
            </a:r>
            <a:endParaRPr/>
          </a:p>
        </p:txBody>
      </p:sp>
      <p:sp>
        <p:nvSpPr>
          <p:cNvPr id="1775" name="Google Shape;1775;p84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84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84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84"/>
          <p:cNvSpPr txBox="1"/>
          <p:nvPr/>
        </p:nvSpPr>
        <p:spPr>
          <a:xfrm>
            <a:off x="975900" y="1736075"/>
            <a:ext cx="71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ni vill att er ImageView ska agera som HTML’s src attribut så kan ni installera: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79" name="Google Shape;1779;p84"/>
          <p:cNvSpPr txBox="1"/>
          <p:nvPr/>
        </p:nvSpPr>
        <p:spPr>
          <a:xfrm>
            <a:off x="1007150" y="2232075"/>
            <a:ext cx="6946800" cy="969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'com.github.bumptech.glide:glide:4.15.0'         </a:t>
            </a:r>
            <a:r>
              <a:rPr i="1" lang="en" sz="12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GLIDE</a:t>
            </a:r>
            <a:endParaRPr i="1" sz="12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annotationProcessor 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'com.github.bumptech.glide:compiler:4.15.0' </a:t>
            </a:r>
            <a:r>
              <a:rPr i="1" lang="en" sz="12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GLIDE</a:t>
            </a:r>
            <a:endParaRPr i="1" sz="12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85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85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85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85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85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85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85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85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85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85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85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85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85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85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85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GLIDE?</a:t>
            </a:r>
            <a:endParaRPr/>
          </a:p>
        </p:txBody>
      </p:sp>
      <p:sp>
        <p:nvSpPr>
          <p:cNvPr id="1799" name="Google Shape;1799;p85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85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85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85"/>
          <p:cNvSpPr txBox="1"/>
          <p:nvPr/>
        </p:nvSpPr>
        <p:spPr>
          <a:xfrm>
            <a:off x="1446025" y="1736075"/>
            <a:ext cx="71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ni vill att er ImageView ska agera som HTML’s src attribut så kan ni installera: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03" name="Google Shape;1803;p85"/>
          <p:cNvSpPr txBox="1"/>
          <p:nvPr/>
        </p:nvSpPr>
        <p:spPr>
          <a:xfrm>
            <a:off x="1477275" y="2232075"/>
            <a:ext cx="6946800" cy="969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'com.github.bumptech.glide:glide:4.15.0'         </a:t>
            </a:r>
            <a:r>
              <a:rPr i="1" lang="en" sz="12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GLIDE</a:t>
            </a:r>
            <a:endParaRPr i="1" sz="12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annotationProcessor 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'com.github.bumptech.glide:compiler:4.15.0' </a:t>
            </a:r>
            <a:r>
              <a:rPr i="1" lang="en" sz="12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GLIDE</a:t>
            </a:r>
            <a:endParaRPr i="1" sz="12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4" name="Google Shape;180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848" y="998568"/>
            <a:ext cx="7906925" cy="35037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5" name="Google Shape;1805;p85"/>
          <p:cNvCxnSpPr/>
          <p:nvPr/>
        </p:nvCxnSpPr>
        <p:spPr>
          <a:xfrm>
            <a:off x="6351200" y="690125"/>
            <a:ext cx="798000" cy="6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86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86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86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86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6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6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86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86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86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86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86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86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86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86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86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GLIDE?</a:t>
            </a:r>
            <a:endParaRPr/>
          </a:p>
        </p:txBody>
      </p:sp>
      <p:sp>
        <p:nvSpPr>
          <p:cNvPr id="1825" name="Google Shape;1825;p86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86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86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86"/>
          <p:cNvSpPr txBox="1"/>
          <p:nvPr/>
        </p:nvSpPr>
        <p:spPr>
          <a:xfrm>
            <a:off x="1536550" y="1186500"/>
            <a:ext cx="6210900" cy="2770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SUCCESS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isSuccessful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fox =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fox !=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"image: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fox.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, link: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fox.</a:t>
            </a:r>
            <a:r>
              <a:rPr i="1"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myLink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Glide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Glide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en" sz="11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@MainActivity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fox.</a:t>
            </a:r>
            <a:r>
              <a:rPr lang="en" sz="11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ivFox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errorBody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)   </a:t>
            </a:r>
            <a:r>
              <a:rPr i="1" lang="en" sz="110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ERROR</a:t>
            </a:r>
            <a:endParaRPr i="1" sz="1100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93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1793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87"/>
          <p:cNvSpPr/>
          <p:nvPr/>
        </p:nvSpPr>
        <p:spPr>
          <a:xfrm flipH="1">
            <a:off x="8247176" y="4436900"/>
            <a:ext cx="218403" cy="179751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87"/>
          <p:cNvSpPr/>
          <p:nvPr/>
        </p:nvSpPr>
        <p:spPr>
          <a:xfrm flipH="1">
            <a:off x="699564" y="4501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87"/>
          <p:cNvSpPr/>
          <p:nvPr/>
        </p:nvSpPr>
        <p:spPr>
          <a:xfrm flipH="1">
            <a:off x="254511" y="747850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87"/>
          <p:cNvSpPr/>
          <p:nvPr/>
        </p:nvSpPr>
        <p:spPr>
          <a:xfrm flipH="1">
            <a:off x="8638236" y="443692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87"/>
          <p:cNvSpPr/>
          <p:nvPr/>
        </p:nvSpPr>
        <p:spPr>
          <a:xfrm flipH="1">
            <a:off x="8424008" y="4733750"/>
            <a:ext cx="570167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87"/>
          <p:cNvSpPr/>
          <p:nvPr/>
        </p:nvSpPr>
        <p:spPr>
          <a:xfrm flipH="1">
            <a:off x="8787056" y="5031475"/>
            <a:ext cx="323894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87"/>
          <p:cNvSpPr/>
          <p:nvPr/>
        </p:nvSpPr>
        <p:spPr>
          <a:xfrm flipH="1">
            <a:off x="131810" y="1533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87"/>
          <p:cNvSpPr/>
          <p:nvPr/>
        </p:nvSpPr>
        <p:spPr>
          <a:xfrm flipH="1">
            <a:off x="400654" y="4505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87"/>
          <p:cNvSpPr/>
          <p:nvPr/>
        </p:nvSpPr>
        <p:spPr>
          <a:xfrm flipH="1">
            <a:off x="8591289" y="587825"/>
            <a:ext cx="323913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87"/>
          <p:cNvSpPr/>
          <p:nvPr/>
        </p:nvSpPr>
        <p:spPr>
          <a:xfrm flipH="1">
            <a:off x="8120636" y="5882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87"/>
          <p:cNvSpPr/>
          <p:nvPr/>
        </p:nvSpPr>
        <p:spPr>
          <a:xfrm flipH="1">
            <a:off x="8023535" y="291000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87"/>
          <p:cNvSpPr/>
          <p:nvPr/>
        </p:nvSpPr>
        <p:spPr>
          <a:xfrm flipH="1">
            <a:off x="8726579" y="88470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87"/>
          <p:cNvSpPr/>
          <p:nvPr/>
        </p:nvSpPr>
        <p:spPr>
          <a:xfrm flipH="1">
            <a:off x="8023523" y="291000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87"/>
          <p:cNvSpPr/>
          <p:nvPr/>
        </p:nvSpPr>
        <p:spPr>
          <a:xfrm flipH="1">
            <a:off x="35311" y="4370475"/>
            <a:ext cx="471489" cy="178849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87"/>
          <p:cNvSpPr txBox="1"/>
          <p:nvPr>
            <p:ph type="title"/>
          </p:nvPr>
        </p:nvSpPr>
        <p:spPr>
          <a:xfrm>
            <a:off x="1278050" y="9812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  <p:sp>
        <p:nvSpPr>
          <p:cNvPr id="1848" name="Google Shape;1848;p87"/>
          <p:cNvSpPr/>
          <p:nvPr/>
        </p:nvSpPr>
        <p:spPr>
          <a:xfrm flipH="1">
            <a:off x="231810" y="4913925"/>
            <a:ext cx="703042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87"/>
          <p:cNvSpPr/>
          <p:nvPr/>
        </p:nvSpPr>
        <p:spPr>
          <a:xfrm flipH="1">
            <a:off x="109091" y="4641750"/>
            <a:ext cx="178816" cy="179751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87"/>
          <p:cNvSpPr/>
          <p:nvPr/>
        </p:nvSpPr>
        <p:spPr>
          <a:xfrm flipH="1">
            <a:off x="377948" y="4641775"/>
            <a:ext cx="488864" cy="179698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1" name="Google Shape;18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844" y="0"/>
            <a:ext cx="22922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88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Eget Arbete</a:t>
            </a:r>
            <a:endParaRPr/>
          </a:p>
        </p:txBody>
      </p:sp>
      <p:sp>
        <p:nvSpPr>
          <p:cNvPr id="1857" name="Google Shape;1857;p88"/>
          <p:cNvSpPr txBox="1"/>
          <p:nvPr>
            <p:ph idx="2" type="title"/>
          </p:nvPr>
        </p:nvSpPr>
        <p:spPr>
          <a:xfrm>
            <a:off x="454800" y="16723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89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</p:txBody>
      </p:sp>
      <p:sp>
        <p:nvSpPr>
          <p:cNvPr id="1863" name="Google Shape;1863;p89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89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89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89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89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89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89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89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89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89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89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89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89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89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89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89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89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89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89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89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89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89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89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89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89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89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89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89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89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89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89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89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89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89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89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89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89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89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89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89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89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89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89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89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89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89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89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89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89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89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89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89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89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89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89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89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89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89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1" name="Google Shape;1921;p89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5991227" y="2112299"/>
            <a:ext cx="2555700" cy="20823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sp>
        <p:nvSpPr>
          <p:cNvPr id="1922" name="Google Shape;1922;p89"/>
          <p:cNvSpPr txBox="1"/>
          <p:nvPr>
            <p:ph idx="1" type="body"/>
          </p:nvPr>
        </p:nvSpPr>
        <p:spPr>
          <a:xfrm>
            <a:off x="491500" y="150630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Välkommen till första uppgiften!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Uppgifterna är till för att testa dina färdigheter och kunskaper för att både öva och repetera på det vi har arbetat med under föreläsningarna.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Dessa är </a:t>
            </a:r>
            <a:r>
              <a:rPr b="1" lang="en" sz="1500"/>
              <a:t>INTE</a:t>
            </a:r>
            <a:r>
              <a:rPr lang="en" sz="1500"/>
              <a:t> obligatoriska.</a:t>
            </a:r>
            <a:br>
              <a:rPr lang="en" sz="1500"/>
            </a:br>
            <a:r>
              <a:rPr lang="en" sz="1500"/>
              <a:t>Men är starkt rekommenderat att arbeta med.</a:t>
            </a:r>
            <a:endParaRPr sz="1500"/>
          </a:p>
        </p:txBody>
      </p:sp>
      <p:sp>
        <p:nvSpPr>
          <p:cNvPr id="1923" name="Google Shape;1923;p89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89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925" name="Google Shape;1925;p89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90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ett </a:t>
            </a:r>
            <a:r>
              <a:rPr b="1" lang="en" sz="1600">
                <a:solidFill>
                  <a:srgbClr val="54A857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Hur urskiljer sig ett API från en 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Web Service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ett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 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en </a:t>
            </a: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endpoint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 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innebär </a:t>
            </a: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status koderna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55FDE"/>
              </a:buClr>
              <a:buSzPts val="1600"/>
              <a:buFont typeface="Courier New"/>
              <a:buChar char="●"/>
            </a:pP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endParaRPr b="1" sz="1600">
              <a:solidFill>
                <a:srgbClr val="D55FDE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55FDE"/>
              </a:buClr>
              <a:buSzPts val="1600"/>
              <a:buFont typeface="Courier New"/>
              <a:buChar char="●"/>
            </a:pP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404</a:t>
            </a:r>
            <a:endParaRPr b="1" sz="1600">
              <a:solidFill>
                <a:srgbClr val="D55FDE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55FDE"/>
              </a:buClr>
              <a:buSzPts val="1600"/>
              <a:buFont typeface="Courier New"/>
              <a:buChar char="●"/>
            </a:pPr>
            <a:r>
              <a:rPr b="1" lang="en" sz="1600">
                <a:solidFill>
                  <a:srgbClr val="D55FDE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b="1" sz="1600">
              <a:solidFill>
                <a:srgbClr val="D55FDE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en </a:t>
            </a: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Annotation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1" name="Google Shape;1931;p9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91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en </a:t>
            </a:r>
            <a:r>
              <a:rPr b="1" lang="en" sz="16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nyckel?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är en </a:t>
            </a:r>
            <a:r>
              <a:rPr b="1" lang="en" sz="1600">
                <a:solidFill>
                  <a:srgbClr val="0462C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parameter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en" sz="1600">
                <a:solidFill>
                  <a:srgbClr val="0462C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inom en URL? Varför existerar detta? 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När är detta bra?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7" name="Google Shape;1937;p9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92"/>
          <p:cNvSpPr txBox="1"/>
          <p:nvPr/>
        </p:nvSpPr>
        <p:spPr>
          <a:xfrm>
            <a:off x="2857500" y="1099800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b="1" lang="en" sz="1600">
                <a:solidFill>
                  <a:srgbClr val="EF596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TOUGH NUT</a:t>
            </a:r>
            <a:endParaRPr b="1" sz="1600">
              <a:solidFill>
                <a:srgbClr val="EF596F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	Analysera bilden till vänster</a:t>
            </a:r>
            <a:endParaRPr b="1" i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	Om latitude, longitude är </a:t>
            </a:r>
            <a:r>
              <a:rPr b="1" lang="en" sz="1600">
                <a:solidFill>
                  <a:srgbClr val="89CA78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‘double’</a:t>
            </a:r>
            <a:endParaRPr b="1" sz="1600">
              <a:solidFill>
                <a:srgbClr val="89CA78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9CA78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	Vad är </a:t>
            </a:r>
            <a:r>
              <a:rPr b="1" lang="en" sz="16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‘timezone’ 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för datatyp? </a:t>
            </a:r>
            <a:endParaRPr b="1" sz="1600">
              <a:solidFill>
                <a:srgbClr val="89CA78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	Vad är </a:t>
            </a:r>
            <a:r>
              <a:rPr b="1" lang="en" sz="16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‘hourly_units’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för datatyp? 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	Vad är </a:t>
            </a:r>
            <a:r>
              <a:rPr b="1" lang="en" sz="16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‘hourly’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för datatyp?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3" name="Google Shape;1943;p92"/>
          <p:cNvSpPr txBox="1"/>
          <p:nvPr>
            <p:ph type="title"/>
          </p:nvPr>
        </p:nvSpPr>
        <p:spPr>
          <a:xfrm>
            <a:off x="214870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  <p:pic>
        <p:nvPicPr>
          <p:cNvPr id="1944" name="Google Shape;194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825" y="30601"/>
            <a:ext cx="2942325" cy="568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9" name="Google Shape;1949;p93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950" name="Google Shape;1950;p93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51" name="Google Shape;1951;p93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52" name="Google Shape;1952;p93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953" name="Google Shape;1953;p93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954" name="Google Shape;1954;p93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55" name="Google Shape;1955;p93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56" name="Google Shape;1956;p93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57" name="Google Shape;1957;p93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93"/>
          <p:cNvSpPr txBox="1"/>
          <p:nvPr/>
        </p:nvSpPr>
        <p:spPr>
          <a:xfrm>
            <a:off x="802375" y="246950"/>
            <a:ext cx="46806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#1–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Döp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till: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Lektion_10_uppgifter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Analysera följande API: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3"/>
              </a:rPr>
              <a:t>https://api.adviceslip.com/advice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sedan ett objekt som har samma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d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atatyper!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Du kan se om det är ett nästlat objekt om den har flertal måsvingar inom sig.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Exempelvist: { {} }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Om det är nästlat så måste du matcha datan: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Skapa en kotlin klass som heter: </a:t>
            </a:r>
            <a:r>
              <a:rPr lang="en" sz="1200">
                <a:solidFill>
                  <a:srgbClr val="6897BB"/>
                </a:solidFill>
                <a:latin typeface="Fira Code"/>
                <a:ea typeface="Fira Code"/>
                <a:cs typeface="Fira Code"/>
                <a:sym typeface="Fira Code"/>
              </a:rPr>
              <a:t>Advice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&amp; </a:t>
            </a:r>
            <a:r>
              <a:rPr lang="en" sz="1200">
                <a:solidFill>
                  <a:srgbClr val="5F7D95"/>
                </a:solidFill>
                <a:latin typeface="Fira Code"/>
                <a:ea typeface="Fira Code"/>
                <a:cs typeface="Fira Code"/>
                <a:sym typeface="Fira Code"/>
              </a:rPr>
              <a:t>Slip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897BB"/>
                </a:solidFill>
                <a:latin typeface="Fira Code"/>
                <a:ea typeface="Fira Code"/>
                <a:cs typeface="Fira Code"/>
                <a:sym typeface="Fira Code"/>
              </a:rPr>
              <a:t>Advice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innehåller Int + String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7D95"/>
                </a:solidFill>
                <a:latin typeface="Fira Code"/>
                <a:ea typeface="Fira Code"/>
                <a:cs typeface="Fira Code"/>
                <a:sym typeface="Fira Code"/>
              </a:rPr>
              <a:t>Slip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innehåller </a:t>
            </a:r>
            <a:r>
              <a:rPr lang="en" sz="1200">
                <a:solidFill>
                  <a:srgbClr val="6897BB"/>
                </a:solidFill>
                <a:latin typeface="Fira Code"/>
                <a:ea typeface="Fira Code"/>
                <a:cs typeface="Fira Code"/>
                <a:sym typeface="Fira Code"/>
              </a:rPr>
              <a:t>Advice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959" name="Google Shape;1959;p93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960" name="Google Shape;1960;p93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61" name="Google Shape;1961;p93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62" name="Google Shape;1962;p93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963" name="Google Shape;1963;p93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964" name="Google Shape;1964;p93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65" name="Google Shape;1965;p93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66" name="Google Shape;1966;p93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67" name="Google Shape;1967;p93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68" name="Google Shape;1968;p93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93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93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93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#1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72" name="Google Shape;1972;p93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973" name="Google Shape;1973;p93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93"/>
          <p:cNvSpPr txBox="1"/>
          <p:nvPr/>
        </p:nvSpPr>
        <p:spPr>
          <a:xfrm>
            <a:off x="5942875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 igång enkelt med uppgift #1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WS/API, Requests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URL; Status Codes</a:t>
            </a:r>
            <a:endParaRPr/>
          </a:p>
        </p:txBody>
      </p:sp>
      <p:sp>
        <p:nvSpPr>
          <p:cNvPr id="422" name="Google Shape;422;p31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94"/>
          <p:cNvSpPr txBox="1"/>
          <p:nvPr/>
        </p:nvSpPr>
        <p:spPr>
          <a:xfrm>
            <a:off x="5942875" y="3310375"/>
            <a:ext cx="282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Glöm inte synkronisera!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@GET annotationen är viktig, den skall komma från Retrofit!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980" name="Google Shape;1980;p94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981" name="Google Shape;1981;p9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82" name="Google Shape;1982;p9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83" name="Google Shape;1983;p9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984" name="Google Shape;1984;p94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985" name="Google Shape;1985;p9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86" name="Google Shape;1986;p9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87" name="Google Shape;1987;p9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88" name="Google Shape;1988;p94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94"/>
          <p:cNvSpPr txBox="1"/>
          <p:nvPr/>
        </p:nvSpPr>
        <p:spPr>
          <a:xfrm>
            <a:off x="802375" y="246950"/>
            <a:ext cx="4680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#2–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Lägg till dependencies för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Retrofit + GSON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API Interface klassen.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Tillför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@GET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annotation med din endpoint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Sedan inom MainActivity, bygg Retrofit!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Slide #10 &amp; 11 (Retrofit + GSON)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Slide #43 (API interface)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	Slide #52 (Build Retrofit)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990" name="Google Shape;1990;p94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991" name="Google Shape;1991;p94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92" name="Google Shape;1992;p94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93" name="Google Shape;1993;p94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994" name="Google Shape;1994;p94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995" name="Google Shape;1995;p94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96" name="Google Shape;1996;p94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97" name="Google Shape;1997;p94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98" name="Google Shape;1998;p94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99" name="Google Shape;1999;p94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94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94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94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#2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003" name="Google Shape;2003;p94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004" name="Google Shape;2004;p94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9" name="Google Shape;2009;p95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2010" name="Google Shape;2010;p9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1" name="Google Shape;2011;p9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2" name="Google Shape;2012;p9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2013" name="Google Shape;2013;p95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2014" name="Google Shape;2014;p9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5" name="Google Shape;2015;p9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6" name="Google Shape;2016;p9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17" name="Google Shape;2017;p95"/>
          <p:cNvSpPr/>
          <p:nvPr/>
        </p:nvSpPr>
        <p:spPr>
          <a:xfrm>
            <a:off x="236600" y="236600"/>
            <a:ext cx="57063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95"/>
          <p:cNvSpPr txBox="1"/>
          <p:nvPr/>
        </p:nvSpPr>
        <p:spPr>
          <a:xfrm>
            <a:off x="851977" y="246950"/>
            <a:ext cx="50910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#3–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Gör nu kallelsen!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getAdvice = retrofit.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AdviceAPI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&gt;()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getInfo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getAdvice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Advice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onResponse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Advice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Advice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100">
              <a:solidFill>
                <a:srgbClr val="5060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onFailure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Advice</a:t>
            </a:r>
            <a:r>
              <a:rPr lang="en" sz="11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1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en" sz="11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100">
                <a:solidFill>
                  <a:srgbClr val="5060BB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Slide #53, 54, 55 går igenom dessa steg!”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019" name="Google Shape;2019;p95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2020" name="Google Shape;2020;p95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21" name="Google Shape;2021;p95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22" name="Google Shape;2022;p95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2023" name="Google Shape;2023;p95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2024" name="Google Shape;2024;p95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25" name="Google Shape;2025;p95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26" name="Google Shape;2026;p95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27" name="Google Shape;2027;p95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8" name="Google Shape;2028;p95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95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95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95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032" name="Google Shape;2032;p95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033" name="Google Shape;2033;p95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4" name="Google Shape;2034;p95"/>
          <p:cNvSpPr txBox="1"/>
          <p:nvPr/>
        </p:nvSpPr>
        <p:spPr>
          <a:xfrm>
            <a:off x="6702100" y="3310375"/>
            <a:ext cx="2823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Advice i detta fall är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Huvud objektet.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Byt bara namnen med det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Du har döpt klasserna till!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9" name="Google Shape;2039;p96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2040" name="Google Shape;2040;p9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41" name="Google Shape;2041;p9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42" name="Google Shape;2042;p9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2043" name="Google Shape;2043;p96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2044" name="Google Shape;2044;p9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45" name="Google Shape;2045;p9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46" name="Google Shape;2046;p9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47" name="Google Shape;2047;p96"/>
          <p:cNvSpPr/>
          <p:nvPr/>
        </p:nvSpPr>
        <p:spPr>
          <a:xfrm>
            <a:off x="236600" y="236600"/>
            <a:ext cx="57063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96"/>
          <p:cNvSpPr txBox="1"/>
          <p:nvPr/>
        </p:nvSpPr>
        <p:spPr>
          <a:xfrm>
            <a:off x="851977" y="246950"/>
            <a:ext cx="50910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#4–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			    TOUGH NUT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Gör nu om koden så att den istället för synkron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lir asynkron!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Ändra om interface: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‘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getInfo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Deferred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&gt;’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Deferred är inne på att det är ett objekt som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kan avbrytas när som!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Inom activity Main kan man sedan skriva: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i="1" lang="en" sz="1100">
                <a:solidFill>
                  <a:srgbClr val="5C6370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Coroutine Scope</a:t>
            </a:r>
            <a:endParaRPr i="1" sz="1100">
              <a:solidFill>
                <a:srgbClr val="5C6370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coroutineScope =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CoroutineScope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Dispatchers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.await() inväntar svaret och kommer sitta tills den får det asynkrona svaret tillbaka!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049" name="Google Shape;2049;p96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2050" name="Google Shape;2050;p96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51" name="Google Shape;2051;p96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52" name="Google Shape;2052;p96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2053" name="Google Shape;2053;p96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2054" name="Google Shape;2054;p96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55" name="Google Shape;2055;p96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56" name="Google Shape;2056;p96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57" name="Google Shape;2057;p96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58" name="Google Shape;2058;p96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96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96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96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#4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062" name="Google Shape;2062;p96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063" name="Google Shape;2063;p96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4" name="Google Shape;2064;p96"/>
          <p:cNvSpPr txBox="1"/>
          <p:nvPr/>
        </p:nvSpPr>
        <p:spPr>
          <a:xfrm>
            <a:off x="6702100" y="3310375"/>
            <a:ext cx="2823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Advice i detta fall är 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Huvud objektet.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Byt bara namnen med det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Du har döpt klasserna till!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065" name="Google Shape;206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750" y="3039051"/>
            <a:ext cx="3408250" cy="195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0" name="Google Shape;2070;p97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2071" name="Google Shape;2071;p97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72" name="Google Shape;2072;p97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73" name="Google Shape;2073;p97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2074" name="Google Shape;2074;p97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2075" name="Google Shape;2075;p97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76" name="Google Shape;2076;p97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77" name="Google Shape;2077;p97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78" name="Google Shape;2078;p97"/>
          <p:cNvSpPr/>
          <p:nvPr/>
        </p:nvSpPr>
        <p:spPr>
          <a:xfrm>
            <a:off x="236600" y="236600"/>
            <a:ext cx="57063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97"/>
          <p:cNvSpPr txBox="1"/>
          <p:nvPr/>
        </p:nvSpPr>
        <p:spPr>
          <a:xfrm>
            <a:off x="851977" y="246950"/>
            <a:ext cx="509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interface MyApiService {     </a:t>
            </a:r>
            <a:endParaRPr sz="8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@GET("user/blogs")     </a:t>
            </a:r>
            <a:endParaRPr sz="8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fun getUserBlogs(@Path("username") username: String): Call&lt;List&lt;Blog&gt;&gt; </a:t>
            </a:r>
            <a:endParaRPr sz="8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8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data class User( val name: String, val blogs: List&lt;Blog&gt; ) </a:t>
            </a:r>
            <a:endParaRPr sz="8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data class Blog( val name: String )</a:t>
            </a:r>
            <a:endParaRPr sz="8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080" name="Google Shape;2080;p97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2081" name="Google Shape;2081;p97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82" name="Google Shape;2082;p97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83" name="Google Shape;2083;p97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2084" name="Google Shape;2084;p97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2085" name="Google Shape;2085;p97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86" name="Google Shape;2086;p97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87" name="Google Shape;2087;p97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88" name="Google Shape;2088;p97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89" name="Google Shape;2089;p97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97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97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97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Example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093" name="Google Shape;2093;p97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094" name="Google Shape;2094;p97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5" name="Google Shape;2095;p97"/>
          <p:cNvSpPr txBox="1"/>
          <p:nvPr/>
        </p:nvSpPr>
        <p:spPr>
          <a:xfrm>
            <a:off x="6370400" y="2967475"/>
            <a:ext cx="282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Ibland har man ett nästlat API.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Titta på bilden.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Då hade man kunnat skapa ett interface som vid texten ovan till vänster!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096" name="Google Shape;209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151" y="2205975"/>
            <a:ext cx="2461901" cy="26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98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02" name="Google Shape;2102;p98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98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Retrofit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“Retrofit manages the process of receiving, sending, and creating HTTP requests and responses.”</a:t>
            </a:r>
            <a:endParaRPr/>
          </a:p>
        </p:txBody>
      </p:sp>
      <p:sp>
        <p:nvSpPr>
          <p:cNvPr id="433" name="Google Shape;433;p33"/>
          <p:cNvSpPr txBox="1"/>
          <p:nvPr>
            <p:ph type="title"/>
          </p:nvPr>
        </p:nvSpPr>
        <p:spPr>
          <a:xfrm>
            <a:off x="2521800" y="3455500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Retrofit</a:t>
            </a:r>
            <a:br>
              <a:rPr lang="en"/>
            </a:br>
            <a:r>
              <a:rPr lang="en"/>
              <a:t> </a:t>
            </a:r>
            <a:r>
              <a:rPr lang="en" u="sng">
                <a:solidFill>
                  <a:srgbClr val="61AFE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retrofit source</a:t>
            </a:r>
            <a:r>
              <a:rPr lang="en">
                <a:solidFill>
                  <a:srgbClr val="61AFEF"/>
                </a:solidFill>
              </a:rPr>
              <a:t> </a:t>
            </a:r>
            <a:endParaRPr>
              <a:solidFill>
                <a:srgbClr val="61A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